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110"/>
  </p:handoutMasterIdLst>
  <p:sldIdLst>
    <p:sldId id="2261" r:id="rId2"/>
    <p:sldId id="2210" r:id="rId3"/>
    <p:sldId id="2209" r:id="rId4"/>
    <p:sldId id="2262" r:id="rId5"/>
    <p:sldId id="2211" r:id="rId6"/>
    <p:sldId id="2212" r:id="rId7"/>
    <p:sldId id="2213" r:id="rId8"/>
    <p:sldId id="2214" r:id="rId9"/>
    <p:sldId id="2242" r:id="rId10"/>
    <p:sldId id="2216" r:id="rId11"/>
    <p:sldId id="2156" r:id="rId12"/>
    <p:sldId id="2157" r:id="rId13"/>
    <p:sldId id="2239" r:id="rId14"/>
    <p:sldId id="2240" r:id="rId15"/>
    <p:sldId id="2241" r:id="rId16"/>
    <p:sldId id="2267" r:id="rId17"/>
    <p:sldId id="2268" r:id="rId18"/>
    <p:sldId id="2269" r:id="rId19"/>
    <p:sldId id="2270" r:id="rId20"/>
    <p:sldId id="2271" r:id="rId21"/>
    <p:sldId id="2272" r:id="rId22"/>
    <p:sldId id="2273" r:id="rId23"/>
    <p:sldId id="2274" r:id="rId24"/>
    <p:sldId id="2275" r:id="rId25"/>
    <p:sldId id="2276" r:id="rId26"/>
    <p:sldId id="2277" r:id="rId27"/>
    <p:sldId id="2278" r:id="rId28"/>
    <p:sldId id="2279" r:id="rId29"/>
    <p:sldId id="2280" r:id="rId30"/>
    <p:sldId id="2250" r:id="rId31"/>
    <p:sldId id="2251" r:id="rId32"/>
    <p:sldId id="2252" r:id="rId33"/>
    <p:sldId id="2281" r:id="rId34"/>
    <p:sldId id="2282" r:id="rId35"/>
    <p:sldId id="2283" r:id="rId36"/>
    <p:sldId id="2284" r:id="rId37"/>
    <p:sldId id="2285" r:id="rId38"/>
    <p:sldId id="2286" r:id="rId39"/>
    <p:sldId id="2287" r:id="rId40"/>
    <p:sldId id="2288" r:id="rId41"/>
    <p:sldId id="2289" r:id="rId42"/>
    <p:sldId id="2290" r:id="rId43"/>
    <p:sldId id="2263" r:id="rId44"/>
    <p:sldId id="2264" r:id="rId45"/>
    <p:sldId id="2291" r:id="rId46"/>
    <p:sldId id="2292" r:id="rId47"/>
    <p:sldId id="2293" r:id="rId48"/>
    <p:sldId id="2294" r:id="rId49"/>
    <p:sldId id="2295" r:id="rId50"/>
    <p:sldId id="2296" r:id="rId51"/>
    <p:sldId id="2297" r:id="rId52"/>
    <p:sldId id="2298" r:id="rId53"/>
    <p:sldId id="2299" r:id="rId54"/>
    <p:sldId id="2300" r:id="rId55"/>
    <p:sldId id="2301" r:id="rId56"/>
    <p:sldId id="2302" r:id="rId57"/>
    <p:sldId id="2303" r:id="rId58"/>
    <p:sldId id="2304" r:id="rId59"/>
    <p:sldId id="2305" r:id="rId60"/>
    <p:sldId id="2306" r:id="rId61"/>
    <p:sldId id="2307" r:id="rId62"/>
    <p:sldId id="2308" r:id="rId63"/>
    <p:sldId id="2253" r:id="rId64"/>
    <p:sldId id="2256" r:id="rId65"/>
    <p:sldId id="2254" r:id="rId66"/>
    <p:sldId id="2255" r:id="rId67"/>
    <p:sldId id="2257" r:id="rId68"/>
    <p:sldId id="2258" r:id="rId69"/>
    <p:sldId id="2243" r:id="rId70"/>
    <p:sldId id="2244" r:id="rId71"/>
    <p:sldId id="2245" r:id="rId72"/>
    <p:sldId id="2246" r:id="rId73"/>
    <p:sldId id="2247" r:id="rId74"/>
    <p:sldId id="2260" r:id="rId75"/>
    <p:sldId id="2259" r:id="rId76"/>
    <p:sldId id="2248" r:id="rId77"/>
    <p:sldId id="2249" r:id="rId78"/>
    <p:sldId id="2176" r:id="rId79"/>
    <p:sldId id="2217" r:id="rId80"/>
    <p:sldId id="2165" r:id="rId81"/>
    <p:sldId id="2265" r:id="rId82"/>
    <p:sldId id="2166" r:id="rId83"/>
    <p:sldId id="2218" r:id="rId84"/>
    <p:sldId id="2228" r:id="rId85"/>
    <p:sldId id="2227" r:id="rId86"/>
    <p:sldId id="2219" r:id="rId87"/>
    <p:sldId id="2220" r:id="rId88"/>
    <p:sldId id="2221" r:id="rId89"/>
    <p:sldId id="2222" r:id="rId90"/>
    <p:sldId id="2229" r:id="rId91"/>
    <p:sldId id="2224" r:id="rId92"/>
    <p:sldId id="2225" r:id="rId93"/>
    <p:sldId id="2208" r:id="rId94"/>
    <p:sldId id="2203" r:id="rId95"/>
    <p:sldId id="2204" r:id="rId96"/>
    <p:sldId id="2205" r:id="rId97"/>
    <p:sldId id="2206" r:id="rId98"/>
    <p:sldId id="2207" r:id="rId99"/>
    <p:sldId id="2266" r:id="rId100"/>
    <p:sldId id="2226" r:id="rId101"/>
    <p:sldId id="2230" r:id="rId102"/>
    <p:sldId id="2231" r:id="rId103"/>
    <p:sldId id="2232" r:id="rId104"/>
    <p:sldId id="2233" r:id="rId105"/>
    <p:sldId id="2234" r:id="rId106"/>
    <p:sldId id="2235" r:id="rId107"/>
    <p:sldId id="2236" r:id="rId108"/>
    <p:sldId id="2238" r:id="rId109"/>
  </p:sldIdLst>
  <p:sldSz cx="12192000" cy="6858000"/>
  <p:notesSz cx="7010400" cy="92964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CCFF"/>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956" autoAdjust="0"/>
    <p:restoredTop sz="96510" autoAdjust="0"/>
  </p:normalViewPr>
  <p:slideViewPr>
    <p:cSldViewPr snapToGrid="0">
      <p:cViewPr varScale="1">
        <p:scale>
          <a:sx n="67" d="100"/>
          <a:sy n="67" d="100"/>
        </p:scale>
        <p:origin x="796" y="4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theme" Target="theme/theme1.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handoutMaster" Target="handoutMasters/handout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3037840" cy="466435"/>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sz="quarter" idx="1"/>
          </p:nvPr>
        </p:nvSpPr>
        <p:spPr>
          <a:xfrm>
            <a:off x="3970938" y="0"/>
            <a:ext cx="3037840" cy="466435"/>
          </a:xfrm>
          <a:prstGeom prst="rect">
            <a:avLst/>
          </a:prstGeom>
        </p:spPr>
        <p:txBody>
          <a:bodyPr vert="horz" lIns="91440" tIns="45720" rIns="91440" bIns="45720" rtlCol="0"/>
          <a:lstStyle>
            <a:lvl1pPr algn="r">
              <a:defRPr sz="1200"/>
            </a:lvl1pPr>
          </a:lstStyle>
          <a:p>
            <a:fld id="{4D78ACA0-D894-473F-A87C-FB779D020320}" type="datetimeFigureOut">
              <a:rPr lang="it-IT" smtClean="0"/>
              <a:pPr/>
              <a:t>25/01/2023</a:t>
            </a:fld>
            <a:endParaRPr lang="it-IT"/>
          </a:p>
        </p:txBody>
      </p:sp>
      <p:sp>
        <p:nvSpPr>
          <p:cNvPr id="4" name="Segnaposto piè di pagina 3"/>
          <p:cNvSpPr>
            <a:spLocks noGrp="1"/>
          </p:cNvSpPr>
          <p:nvPr>
            <p:ph type="ftr" sz="quarter" idx="2"/>
          </p:nvPr>
        </p:nvSpPr>
        <p:spPr>
          <a:xfrm>
            <a:off x="0" y="8829967"/>
            <a:ext cx="3037840" cy="466433"/>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p:cNvSpPr>
            <a:spLocks noGrp="1"/>
          </p:cNvSpPr>
          <p:nvPr>
            <p:ph type="sldNum" sz="quarter" idx="3"/>
          </p:nvPr>
        </p:nvSpPr>
        <p:spPr>
          <a:xfrm>
            <a:off x="3970938" y="8829967"/>
            <a:ext cx="3037840" cy="466433"/>
          </a:xfrm>
          <a:prstGeom prst="rect">
            <a:avLst/>
          </a:prstGeom>
        </p:spPr>
        <p:txBody>
          <a:bodyPr vert="horz" lIns="91440" tIns="45720" rIns="91440" bIns="45720" rtlCol="0" anchor="b"/>
          <a:lstStyle>
            <a:lvl1pPr algn="r">
              <a:defRPr sz="1200"/>
            </a:lvl1pPr>
          </a:lstStyle>
          <a:p>
            <a:fld id="{475EF4A5-70F2-4745-A56E-E28C4A38863D}" type="slidenum">
              <a:rPr lang="it-IT" smtClean="0"/>
              <a:pPr/>
              <a:t>‹N›</a:t>
            </a:fld>
            <a:endParaRPr lang="it-IT"/>
          </a:p>
        </p:txBody>
      </p:sp>
    </p:spTree>
    <p:extLst>
      <p:ext uri="{BB962C8B-B14F-4D97-AF65-F5344CB8AC3E}">
        <p14:creationId xmlns:p14="http://schemas.microsoft.com/office/powerpoint/2010/main" val="406202065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a:t>
            </a:r>
          </a:p>
        </p:txBody>
      </p:sp>
      <p:sp>
        <p:nvSpPr>
          <p:cNvPr id="3" name="Sottotito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fld id="{1C3E3B0A-C3AC-451E-ACCF-B166D9A65B70}" type="datetimeFigureOut">
              <a:rPr lang="it-IT" smtClean="0"/>
              <a:pPr/>
              <a:t>25/01/2023</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2379F16A-767B-49F5-A04B-63D2588A1744}" type="slidenum">
              <a:rPr lang="it-IT" smtClean="0"/>
              <a:pPr/>
              <a:t>‹N›</a:t>
            </a:fld>
            <a:endParaRPr lang="it-IT"/>
          </a:p>
        </p:txBody>
      </p:sp>
    </p:spTree>
    <p:extLst>
      <p:ext uri="{BB962C8B-B14F-4D97-AF65-F5344CB8AC3E}">
        <p14:creationId xmlns:p14="http://schemas.microsoft.com/office/powerpoint/2010/main" val="9665278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1C3E3B0A-C3AC-451E-ACCF-B166D9A65B70}" type="datetimeFigureOut">
              <a:rPr lang="it-IT" smtClean="0"/>
              <a:pPr/>
              <a:t>25/01/2023</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2379F16A-767B-49F5-A04B-63D2588A1744}" type="slidenum">
              <a:rPr lang="it-IT" smtClean="0"/>
              <a:pPr/>
              <a:t>‹N›</a:t>
            </a:fld>
            <a:endParaRPr lang="it-IT"/>
          </a:p>
        </p:txBody>
      </p:sp>
    </p:spTree>
    <p:extLst>
      <p:ext uri="{BB962C8B-B14F-4D97-AF65-F5344CB8AC3E}">
        <p14:creationId xmlns:p14="http://schemas.microsoft.com/office/powerpoint/2010/main" val="14680926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724900" y="365125"/>
            <a:ext cx="2628900" cy="5811838"/>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838200" y="365125"/>
            <a:ext cx="7734300" cy="5811838"/>
          </a:xfrm>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1C3E3B0A-C3AC-451E-ACCF-B166D9A65B70}" type="datetimeFigureOut">
              <a:rPr lang="it-IT" smtClean="0"/>
              <a:pPr/>
              <a:t>25/01/2023</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2379F16A-767B-49F5-A04B-63D2588A1744}" type="slidenum">
              <a:rPr lang="it-IT" smtClean="0"/>
              <a:pPr/>
              <a:t>‹N›</a:t>
            </a:fld>
            <a:endParaRPr lang="it-IT"/>
          </a:p>
        </p:txBody>
      </p:sp>
    </p:spTree>
    <p:extLst>
      <p:ext uri="{BB962C8B-B14F-4D97-AF65-F5344CB8AC3E}">
        <p14:creationId xmlns:p14="http://schemas.microsoft.com/office/powerpoint/2010/main" val="9625287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1C3E3B0A-C3AC-451E-ACCF-B166D9A65B70}" type="datetimeFigureOut">
              <a:rPr lang="it-IT" smtClean="0"/>
              <a:pPr/>
              <a:t>25/01/2023</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2379F16A-767B-49F5-A04B-63D2588A1744}" type="slidenum">
              <a:rPr lang="it-IT" smtClean="0"/>
              <a:pPr/>
              <a:t>‹N›</a:t>
            </a:fld>
            <a:endParaRPr lang="it-IT"/>
          </a:p>
        </p:txBody>
      </p:sp>
    </p:spTree>
    <p:extLst>
      <p:ext uri="{BB962C8B-B14F-4D97-AF65-F5344CB8AC3E}">
        <p14:creationId xmlns:p14="http://schemas.microsoft.com/office/powerpoint/2010/main" val="38609536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a:t>
            </a:r>
          </a:p>
        </p:txBody>
      </p:sp>
      <p:sp>
        <p:nvSpPr>
          <p:cNvPr id="3" name="Segnaposto tes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Modifica gli stili del testo dello schema</a:t>
            </a:r>
          </a:p>
        </p:txBody>
      </p:sp>
      <p:sp>
        <p:nvSpPr>
          <p:cNvPr id="4" name="Segnaposto data 3"/>
          <p:cNvSpPr>
            <a:spLocks noGrp="1"/>
          </p:cNvSpPr>
          <p:nvPr>
            <p:ph type="dt" sz="half" idx="10"/>
          </p:nvPr>
        </p:nvSpPr>
        <p:spPr/>
        <p:txBody>
          <a:bodyPr/>
          <a:lstStyle/>
          <a:p>
            <a:fld id="{1C3E3B0A-C3AC-451E-ACCF-B166D9A65B70}" type="datetimeFigureOut">
              <a:rPr lang="it-IT" smtClean="0"/>
              <a:pPr/>
              <a:t>25/01/2023</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2379F16A-767B-49F5-A04B-63D2588A1744}" type="slidenum">
              <a:rPr lang="it-IT" smtClean="0"/>
              <a:pPr/>
              <a:t>‹N›</a:t>
            </a:fld>
            <a:endParaRPr lang="it-IT"/>
          </a:p>
        </p:txBody>
      </p:sp>
    </p:spTree>
    <p:extLst>
      <p:ext uri="{BB962C8B-B14F-4D97-AF65-F5344CB8AC3E}">
        <p14:creationId xmlns:p14="http://schemas.microsoft.com/office/powerpoint/2010/main" val="24502412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838200" y="1825625"/>
            <a:ext cx="51816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72200" y="1825625"/>
            <a:ext cx="51816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fld id="{1C3E3B0A-C3AC-451E-ACCF-B166D9A65B70}" type="datetimeFigureOut">
              <a:rPr lang="it-IT" smtClean="0"/>
              <a:pPr/>
              <a:t>25/01/2023</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2379F16A-767B-49F5-A04B-63D2588A1744}" type="slidenum">
              <a:rPr lang="it-IT" smtClean="0"/>
              <a:pPr/>
              <a:t>‹N›</a:t>
            </a:fld>
            <a:endParaRPr lang="it-IT"/>
          </a:p>
        </p:txBody>
      </p:sp>
    </p:spTree>
    <p:extLst>
      <p:ext uri="{BB962C8B-B14F-4D97-AF65-F5344CB8AC3E}">
        <p14:creationId xmlns:p14="http://schemas.microsoft.com/office/powerpoint/2010/main" val="25844115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839788" y="365125"/>
            <a:ext cx="10515600" cy="1325563"/>
          </a:xfrm>
        </p:spPr>
        <p:txBody>
          <a:bodyPr/>
          <a:lstStyle/>
          <a:p>
            <a:r>
              <a:rPr lang="it-IT"/>
              <a:t>Fare clic per modificare lo stile del titolo</a:t>
            </a:r>
          </a:p>
        </p:txBody>
      </p:sp>
      <p:sp>
        <p:nvSpPr>
          <p:cNvPr id="3" name="Segnaposto tes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4" name="Segnaposto contenuto 3"/>
          <p:cNvSpPr>
            <a:spLocks noGrp="1"/>
          </p:cNvSpPr>
          <p:nvPr>
            <p:ph sz="half" idx="2"/>
          </p:nvPr>
        </p:nvSpPr>
        <p:spPr>
          <a:xfrm>
            <a:off x="839788" y="2505075"/>
            <a:ext cx="5157787"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6" name="Segnaposto contenuto 5"/>
          <p:cNvSpPr>
            <a:spLocks noGrp="1"/>
          </p:cNvSpPr>
          <p:nvPr>
            <p:ph sz="quarter" idx="4"/>
          </p:nvPr>
        </p:nvSpPr>
        <p:spPr>
          <a:xfrm>
            <a:off x="6172200" y="2505075"/>
            <a:ext cx="5183188"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fld id="{1C3E3B0A-C3AC-451E-ACCF-B166D9A65B70}" type="datetimeFigureOut">
              <a:rPr lang="it-IT" smtClean="0"/>
              <a:pPr/>
              <a:t>25/01/2023</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2379F16A-767B-49F5-A04B-63D2588A1744}" type="slidenum">
              <a:rPr lang="it-IT" smtClean="0"/>
              <a:pPr/>
              <a:t>‹N›</a:t>
            </a:fld>
            <a:endParaRPr lang="it-IT"/>
          </a:p>
        </p:txBody>
      </p:sp>
    </p:spTree>
    <p:extLst>
      <p:ext uri="{BB962C8B-B14F-4D97-AF65-F5344CB8AC3E}">
        <p14:creationId xmlns:p14="http://schemas.microsoft.com/office/powerpoint/2010/main" val="42782720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2"/>
          <p:cNvSpPr>
            <a:spLocks noGrp="1"/>
          </p:cNvSpPr>
          <p:nvPr>
            <p:ph type="dt" sz="half" idx="10"/>
          </p:nvPr>
        </p:nvSpPr>
        <p:spPr/>
        <p:txBody>
          <a:bodyPr/>
          <a:lstStyle/>
          <a:p>
            <a:fld id="{1C3E3B0A-C3AC-451E-ACCF-B166D9A65B70}" type="datetimeFigureOut">
              <a:rPr lang="it-IT" smtClean="0"/>
              <a:pPr/>
              <a:t>25/01/2023</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2379F16A-767B-49F5-A04B-63D2588A1744}" type="slidenum">
              <a:rPr lang="it-IT" smtClean="0"/>
              <a:pPr/>
              <a:t>‹N›</a:t>
            </a:fld>
            <a:endParaRPr lang="it-IT"/>
          </a:p>
        </p:txBody>
      </p:sp>
    </p:spTree>
    <p:extLst>
      <p:ext uri="{BB962C8B-B14F-4D97-AF65-F5344CB8AC3E}">
        <p14:creationId xmlns:p14="http://schemas.microsoft.com/office/powerpoint/2010/main" val="34194380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1C3E3B0A-C3AC-451E-ACCF-B166D9A65B70}" type="datetimeFigureOut">
              <a:rPr lang="it-IT" smtClean="0"/>
              <a:pPr/>
              <a:t>25/01/2023</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2379F16A-767B-49F5-A04B-63D2588A1744}" type="slidenum">
              <a:rPr lang="it-IT" smtClean="0"/>
              <a:pPr/>
              <a:t>‹N›</a:t>
            </a:fld>
            <a:endParaRPr lang="it-IT"/>
          </a:p>
        </p:txBody>
      </p:sp>
    </p:spTree>
    <p:extLst>
      <p:ext uri="{BB962C8B-B14F-4D97-AF65-F5344CB8AC3E}">
        <p14:creationId xmlns:p14="http://schemas.microsoft.com/office/powerpoint/2010/main" val="2807015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a:t>
            </a:r>
          </a:p>
        </p:txBody>
      </p:sp>
      <p:sp>
        <p:nvSpPr>
          <p:cNvPr id="3" name="Segnaposto contenut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Segnaposto data 4"/>
          <p:cNvSpPr>
            <a:spLocks noGrp="1"/>
          </p:cNvSpPr>
          <p:nvPr>
            <p:ph type="dt" sz="half" idx="10"/>
          </p:nvPr>
        </p:nvSpPr>
        <p:spPr/>
        <p:txBody>
          <a:bodyPr/>
          <a:lstStyle/>
          <a:p>
            <a:fld id="{1C3E3B0A-C3AC-451E-ACCF-B166D9A65B70}" type="datetimeFigureOut">
              <a:rPr lang="it-IT" smtClean="0"/>
              <a:pPr/>
              <a:t>25/01/2023</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2379F16A-767B-49F5-A04B-63D2588A1744}" type="slidenum">
              <a:rPr lang="it-IT" smtClean="0"/>
              <a:pPr/>
              <a:t>‹N›</a:t>
            </a:fld>
            <a:endParaRPr lang="it-IT"/>
          </a:p>
        </p:txBody>
      </p:sp>
    </p:spTree>
    <p:extLst>
      <p:ext uri="{BB962C8B-B14F-4D97-AF65-F5344CB8AC3E}">
        <p14:creationId xmlns:p14="http://schemas.microsoft.com/office/powerpoint/2010/main" val="14730542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a:t>
            </a:r>
          </a:p>
        </p:txBody>
      </p:sp>
      <p:sp>
        <p:nvSpPr>
          <p:cNvPr id="3" name="Segnaposto immagin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Segnaposto data 4"/>
          <p:cNvSpPr>
            <a:spLocks noGrp="1"/>
          </p:cNvSpPr>
          <p:nvPr>
            <p:ph type="dt" sz="half" idx="10"/>
          </p:nvPr>
        </p:nvSpPr>
        <p:spPr/>
        <p:txBody>
          <a:bodyPr/>
          <a:lstStyle/>
          <a:p>
            <a:fld id="{1C3E3B0A-C3AC-451E-ACCF-B166D9A65B70}" type="datetimeFigureOut">
              <a:rPr lang="it-IT" smtClean="0"/>
              <a:pPr/>
              <a:t>25/01/2023</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2379F16A-767B-49F5-A04B-63D2588A1744}" type="slidenum">
              <a:rPr lang="it-IT" smtClean="0"/>
              <a:pPr/>
              <a:t>‹N›</a:t>
            </a:fld>
            <a:endParaRPr lang="it-IT"/>
          </a:p>
        </p:txBody>
      </p:sp>
    </p:spTree>
    <p:extLst>
      <p:ext uri="{BB962C8B-B14F-4D97-AF65-F5344CB8AC3E}">
        <p14:creationId xmlns:p14="http://schemas.microsoft.com/office/powerpoint/2010/main" val="21673908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a:t>
            </a:r>
          </a:p>
        </p:txBody>
      </p:sp>
      <p:sp>
        <p:nvSpPr>
          <p:cNvPr id="3" name="Segnaposto tes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3E3B0A-C3AC-451E-ACCF-B166D9A65B70}" type="datetimeFigureOut">
              <a:rPr lang="it-IT" smtClean="0"/>
              <a:pPr/>
              <a:t>25/01/2023</a:t>
            </a:fld>
            <a:endParaRPr lang="it-IT"/>
          </a:p>
        </p:txBody>
      </p:sp>
      <p:sp>
        <p:nvSpPr>
          <p:cNvPr id="5" name="Segnaposto piè di pa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79F16A-767B-49F5-A04B-63D2588A1744}" type="slidenum">
              <a:rPr lang="it-IT" smtClean="0"/>
              <a:pPr/>
              <a:t>‹N›</a:t>
            </a:fld>
            <a:endParaRPr lang="it-IT"/>
          </a:p>
        </p:txBody>
      </p:sp>
    </p:spTree>
    <p:extLst>
      <p:ext uri="{BB962C8B-B14F-4D97-AF65-F5344CB8AC3E}">
        <p14:creationId xmlns:p14="http://schemas.microsoft.com/office/powerpoint/2010/main" val="501701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75.e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4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7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1.png"/><Relationship Id="rId1" Type="http://schemas.openxmlformats.org/officeDocument/2006/relationships/slideLayout" Target="../slideLayouts/slideLayout9.xml"/><Relationship Id="rId5" Type="http://schemas.openxmlformats.org/officeDocument/2006/relationships/image" Target="../media/image71.emf"/><Relationship Id="rId4" Type="http://schemas.openxmlformats.org/officeDocument/2006/relationships/image" Target="../media/image70.png"/></Relationships>
</file>

<file path=ppt/slides/_rels/slide81.xml.rels><?xml version="1.0" encoding="UTF-8" standalone="yes"?>
<Relationships xmlns="http://schemas.openxmlformats.org/package/2006/relationships"><Relationship Id="rId3" Type="http://schemas.openxmlformats.org/officeDocument/2006/relationships/image" Target="../media/image72.emf"/><Relationship Id="rId2" Type="http://schemas.openxmlformats.org/officeDocument/2006/relationships/image" Target="../media/image1.png"/><Relationship Id="rId1" Type="http://schemas.openxmlformats.org/officeDocument/2006/relationships/slideLayout" Target="../slideLayouts/slideLayout9.xml"/></Relationships>
</file>

<file path=ppt/slides/_rels/slide8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1.png"/><Relationship Id="rId1" Type="http://schemas.openxmlformats.org/officeDocument/2006/relationships/slideLayout" Target="../slideLayouts/slideLayout9.xml"/><Relationship Id="rId4" Type="http://schemas.openxmlformats.org/officeDocument/2006/relationships/image" Target="../media/image74.emf"/></Relationships>
</file>

<file path=ppt/slides/_rels/slide8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olo 1">
            <a:extLst>
              <a:ext uri="{FF2B5EF4-FFF2-40B4-BE49-F238E27FC236}">
                <a16:creationId xmlns:a16="http://schemas.microsoft.com/office/drawing/2014/main" id="{F1428F2E-1E96-4FB0-BC71-C82B00DD5F1E}"/>
              </a:ext>
            </a:extLst>
          </p:cNvPr>
          <p:cNvSpPr>
            <a:spLocks noGrp="1"/>
          </p:cNvSpPr>
          <p:nvPr>
            <p:ph type="title"/>
          </p:nvPr>
        </p:nvSpPr>
        <p:spPr>
          <a:xfrm>
            <a:off x="777240" y="731519"/>
            <a:ext cx="2845191" cy="3237579"/>
          </a:xfrm>
          <a:solidFill>
            <a:srgbClr val="0070C0"/>
          </a:solidFill>
        </p:spPr>
        <p:txBody>
          <a:bodyPr>
            <a:normAutofit/>
          </a:bodyPr>
          <a:lstStyle/>
          <a:p>
            <a:pPr algn="ctr"/>
            <a:r>
              <a:rPr lang="it-IT" sz="2400" dirty="0">
                <a:solidFill>
                  <a:schemeClr val="bg1"/>
                </a:solidFill>
                <a:effectLst>
                  <a:outerShdw blurRad="38100" dist="38100" dir="2700000" algn="tl">
                    <a:srgbClr val="000000">
                      <a:alpha val="43137"/>
                    </a:srgbClr>
                  </a:outerShdw>
                </a:effectLst>
              </a:rPr>
              <a:t>Reingegnerizzazione</a:t>
            </a:r>
            <a:r>
              <a:rPr lang="it-IT" sz="2800" dirty="0">
                <a:solidFill>
                  <a:schemeClr val="bg1"/>
                </a:solidFill>
                <a:effectLst>
                  <a:outerShdw blurRad="38100" dist="38100" dir="2700000" algn="tl">
                    <a:srgbClr val="000000">
                      <a:alpha val="43137"/>
                    </a:srgbClr>
                  </a:outerShdw>
                </a:effectLst>
              </a:rPr>
              <a:t>  </a:t>
            </a:r>
            <a:br>
              <a:rPr lang="it-IT" sz="2800" dirty="0">
                <a:solidFill>
                  <a:schemeClr val="bg1"/>
                </a:solidFill>
                <a:effectLst>
                  <a:outerShdw blurRad="38100" dist="38100" dir="2700000" algn="tl">
                    <a:srgbClr val="000000">
                      <a:alpha val="43137"/>
                    </a:srgbClr>
                  </a:outerShdw>
                </a:effectLst>
              </a:rPr>
            </a:br>
            <a:r>
              <a:rPr lang="it-IT" sz="2800" dirty="0">
                <a:solidFill>
                  <a:schemeClr val="bg1"/>
                </a:solidFill>
                <a:effectLst>
                  <a:outerShdw blurRad="38100" dist="38100" dir="2700000" algn="tl">
                    <a:srgbClr val="000000">
                      <a:alpha val="43137"/>
                    </a:srgbClr>
                  </a:outerShdw>
                </a:effectLst>
              </a:rPr>
              <a:t>TFR dipendenti pubblici</a:t>
            </a:r>
            <a:endParaRPr lang="en-US" sz="2800" dirty="0">
              <a:solidFill>
                <a:schemeClr val="bg1"/>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40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marL="0" indent="0">
              <a:buNone/>
            </a:pPr>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6" name="Connettore 5">
            <a:extLst>
              <a:ext uri="{FF2B5EF4-FFF2-40B4-BE49-F238E27FC236}">
                <a16:creationId xmlns:a16="http://schemas.microsoft.com/office/drawing/2014/main" id="{99E8BDAE-1FC0-4FCA-8C78-2BA6D39AD25B}"/>
              </a:ext>
            </a:extLst>
          </p:cNvPr>
          <p:cNvSpPr/>
          <p:nvPr/>
        </p:nvSpPr>
        <p:spPr>
          <a:xfrm>
            <a:off x="521936" y="4261563"/>
            <a:ext cx="3303182" cy="2295179"/>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t-IT" sz="2400" i="1">
                <a:solidFill>
                  <a:srgbClr val="FF0000"/>
                </a:solidFill>
                <a:effectLst>
                  <a:outerShdw blurRad="38100" dist="38100" dir="2700000" algn="tl">
                    <a:srgbClr val="000000">
                      <a:alpha val="43137"/>
                    </a:srgbClr>
                  </a:outerShdw>
                </a:effectLst>
              </a:rPr>
              <a:t>Corso </a:t>
            </a:r>
          </a:p>
          <a:p>
            <a:r>
              <a:rPr lang="it-IT" sz="2400" i="1">
                <a:solidFill>
                  <a:srgbClr val="FF0000"/>
                </a:solidFill>
                <a:effectLst>
                  <a:outerShdw blurRad="38100" dist="38100" dir="2700000" algn="tl">
                    <a:srgbClr val="000000">
                      <a:alpha val="43137"/>
                    </a:srgbClr>
                  </a:outerShdw>
                </a:effectLst>
              </a:rPr>
              <a:t>Ministeri </a:t>
            </a:r>
            <a:r>
              <a:rPr lang="it-IT" sz="2400" i="1" dirty="0">
                <a:solidFill>
                  <a:srgbClr val="FF0000"/>
                </a:solidFill>
                <a:effectLst>
                  <a:outerShdw blurRad="38100" dist="38100" dir="2700000" algn="tl">
                    <a:srgbClr val="000000">
                      <a:alpha val="43137"/>
                    </a:srgbClr>
                  </a:outerShdw>
                </a:effectLst>
              </a:rPr>
              <a:t>ed Agenzie statali </a:t>
            </a:r>
          </a:p>
          <a:p>
            <a:r>
              <a:rPr lang="it-IT" sz="2400" i="1" dirty="0">
                <a:solidFill>
                  <a:srgbClr val="FF0000"/>
                </a:solidFill>
                <a:effectLst>
                  <a:outerShdw blurRad="38100" dist="38100" dir="2700000" algn="tl">
                    <a:srgbClr val="000000">
                      <a:alpha val="43137"/>
                    </a:srgbClr>
                  </a:outerShdw>
                </a:effectLst>
              </a:rPr>
              <a:t>Gennaio 2023</a:t>
            </a:r>
          </a:p>
        </p:txBody>
      </p:sp>
      <p:sp>
        <p:nvSpPr>
          <p:cNvPr id="3" name="Rettangolo 2">
            <a:extLst>
              <a:ext uri="{FF2B5EF4-FFF2-40B4-BE49-F238E27FC236}">
                <a16:creationId xmlns:a16="http://schemas.microsoft.com/office/drawing/2014/main" id="{E455F942-972E-4E62-9ABF-876F57879E59}"/>
              </a:ext>
            </a:extLst>
          </p:cNvPr>
          <p:cNvSpPr/>
          <p:nvPr/>
        </p:nvSpPr>
        <p:spPr>
          <a:xfrm>
            <a:off x="3989005" y="1531601"/>
            <a:ext cx="7625460" cy="3785652"/>
          </a:xfrm>
          <a:prstGeom prst="rect">
            <a:avLst/>
          </a:prstGeom>
        </p:spPr>
        <p:txBody>
          <a:bodyPr wrap="square">
            <a:spAutoFit/>
          </a:bodyPr>
          <a:lstStyle/>
          <a:p>
            <a:pPr algn="ctr"/>
            <a:r>
              <a:rPr lang="it-IT" sz="6000" dirty="0">
                <a:effectLst>
                  <a:outerShdw blurRad="38100" dist="38100" dir="2700000" algn="tl">
                    <a:srgbClr val="000000">
                      <a:alpha val="43137"/>
                    </a:srgbClr>
                  </a:outerShdw>
                </a:effectLst>
                <a:latin typeface="+mj-lt"/>
                <a:ea typeface="+mj-ea"/>
                <a:cs typeface="+mj-cs"/>
              </a:rPr>
              <a:t>Descrizione del processo integrato tra </a:t>
            </a:r>
          </a:p>
          <a:p>
            <a:pPr algn="ctr"/>
            <a:r>
              <a:rPr lang="it-IT" sz="6000" dirty="0">
                <a:effectLst>
                  <a:outerShdw blurRad="38100" dist="38100" dir="2700000" algn="tl">
                    <a:srgbClr val="000000">
                      <a:alpha val="43137"/>
                    </a:srgbClr>
                  </a:outerShdw>
                </a:effectLst>
                <a:latin typeface="+mj-lt"/>
                <a:ea typeface="+mj-ea"/>
                <a:cs typeface="+mj-cs"/>
              </a:rPr>
              <a:t>TFR e Posizione assicurativa</a:t>
            </a:r>
          </a:p>
        </p:txBody>
      </p:sp>
      <p:sp>
        <p:nvSpPr>
          <p:cNvPr id="5" name="CasellaDiTesto 4">
            <a:extLst>
              <a:ext uri="{FF2B5EF4-FFF2-40B4-BE49-F238E27FC236}">
                <a16:creationId xmlns:a16="http://schemas.microsoft.com/office/drawing/2014/main" id="{9B061128-5DB9-4248-9D2B-3E96A953F2DC}"/>
              </a:ext>
            </a:extLst>
          </p:cNvPr>
          <p:cNvSpPr txBox="1"/>
          <p:nvPr/>
        </p:nvSpPr>
        <p:spPr>
          <a:xfrm>
            <a:off x="186131" y="6314625"/>
            <a:ext cx="455023" cy="369332"/>
          </a:xfrm>
          <a:prstGeom prst="rect">
            <a:avLst/>
          </a:prstGeom>
          <a:noFill/>
        </p:spPr>
        <p:txBody>
          <a:bodyPr wrap="square" rtlCol="0">
            <a:spAutoFit/>
          </a:bodyPr>
          <a:lstStyle/>
          <a:p>
            <a:r>
              <a:rPr lang="it-IT" dirty="0"/>
              <a:t>1</a:t>
            </a:r>
          </a:p>
        </p:txBody>
      </p:sp>
    </p:spTree>
    <p:extLst>
      <p:ext uri="{BB962C8B-B14F-4D97-AF65-F5344CB8AC3E}">
        <p14:creationId xmlns:p14="http://schemas.microsoft.com/office/powerpoint/2010/main" val="6851168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olo 1">
            <a:extLst>
              <a:ext uri="{FF2B5EF4-FFF2-40B4-BE49-F238E27FC236}">
                <a16:creationId xmlns:a16="http://schemas.microsoft.com/office/drawing/2014/main" id="{F1428F2E-1E96-4FB0-BC71-C82B00DD5F1E}"/>
              </a:ext>
            </a:extLst>
          </p:cNvPr>
          <p:cNvSpPr>
            <a:spLocks noGrp="1"/>
          </p:cNvSpPr>
          <p:nvPr>
            <p:ph type="title"/>
          </p:nvPr>
        </p:nvSpPr>
        <p:spPr>
          <a:xfrm>
            <a:off x="777240" y="731519"/>
            <a:ext cx="2845191" cy="3237579"/>
          </a:xfrm>
          <a:solidFill>
            <a:srgbClr val="0070C0"/>
          </a:solidFill>
        </p:spPr>
        <p:txBody>
          <a:bodyPr>
            <a:normAutofit/>
          </a:bodyPr>
          <a:lstStyle/>
          <a:p>
            <a:pPr algn="ctr"/>
            <a:r>
              <a:rPr lang="en-US" sz="2800" dirty="0">
                <a:solidFill>
                  <a:schemeClr val="bg1"/>
                </a:solidFill>
              </a:rPr>
              <a:t>Processo Integrato tra TFR e PA – Benefici attesi </a:t>
            </a:r>
            <a:endParaRPr lang="en-US" sz="2800" dirty="0">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algn="ctr"/>
            <a:endParaRPr lang="it-IT" dirty="0">
              <a:solidFill>
                <a:srgbClr val="FF0000"/>
              </a:solidFill>
              <a:effectLst>
                <a:outerShdw blurRad="38100" dist="38100" dir="2700000" algn="tl">
                  <a:srgbClr val="000000">
                    <a:alpha val="43137"/>
                  </a:srgbClr>
                </a:outerShdw>
              </a:effectLst>
            </a:endParaRPr>
          </a:p>
          <a:p>
            <a:pPr algn="ctr"/>
            <a:endParaRPr lang="it-IT" dirty="0">
              <a:solidFill>
                <a:srgbClr val="FF0000"/>
              </a:solidFill>
              <a:effectLst>
                <a:outerShdw blurRad="38100" dist="38100" dir="2700000" algn="tl">
                  <a:srgbClr val="000000">
                    <a:alpha val="43137"/>
                  </a:srgbClr>
                </a:outerShdw>
              </a:effectLst>
            </a:endParaRPr>
          </a:p>
          <a:p>
            <a:pPr algn="ctr"/>
            <a:endParaRPr lang="it-IT" dirty="0">
              <a:solidFill>
                <a:srgbClr val="FF0000"/>
              </a:solidFill>
              <a:effectLst>
                <a:outerShdw blurRad="38100" dist="38100" dir="2700000" algn="tl">
                  <a:srgbClr val="000000">
                    <a:alpha val="43137"/>
                  </a:srgbClr>
                </a:outerShdw>
              </a:effectLst>
            </a:endParaRPr>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40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6" name="Connettore 5">
            <a:extLst>
              <a:ext uri="{FF2B5EF4-FFF2-40B4-BE49-F238E27FC236}">
                <a16:creationId xmlns:a16="http://schemas.microsoft.com/office/drawing/2014/main" id="{99E8BDAE-1FC0-4FCA-8C78-2BA6D39AD25B}"/>
              </a:ext>
            </a:extLst>
          </p:cNvPr>
          <p:cNvSpPr/>
          <p:nvPr/>
        </p:nvSpPr>
        <p:spPr>
          <a:xfrm>
            <a:off x="777239" y="4532776"/>
            <a:ext cx="2845191" cy="1696389"/>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4000" b="1" dirty="0">
                <a:solidFill>
                  <a:srgbClr val="FF0000"/>
                </a:solidFill>
                <a:effectLst>
                  <a:outerShdw blurRad="38100" dist="38100" dir="2700000" algn="tl">
                    <a:srgbClr val="000000">
                      <a:alpha val="43137"/>
                    </a:srgbClr>
                  </a:outerShdw>
                </a:effectLst>
              </a:rPr>
              <a:t>Benefici attesi</a:t>
            </a:r>
          </a:p>
        </p:txBody>
      </p:sp>
      <p:pic>
        <p:nvPicPr>
          <p:cNvPr id="3" name="Immagine 2">
            <a:extLst>
              <a:ext uri="{FF2B5EF4-FFF2-40B4-BE49-F238E27FC236}">
                <a16:creationId xmlns:a16="http://schemas.microsoft.com/office/drawing/2014/main" id="{E2D344D2-7116-4E65-A104-209082323FB9}"/>
              </a:ext>
            </a:extLst>
          </p:cNvPr>
          <p:cNvPicPr>
            <a:picLocks noChangeAspect="1"/>
          </p:cNvPicPr>
          <p:nvPr/>
        </p:nvPicPr>
        <p:blipFill>
          <a:blip r:embed="rId3"/>
          <a:stretch>
            <a:fillRect/>
          </a:stretch>
        </p:blipFill>
        <p:spPr>
          <a:xfrm>
            <a:off x="3933326" y="455479"/>
            <a:ext cx="7799752" cy="5952744"/>
          </a:xfrm>
          <a:prstGeom prst="rect">
            <a:avLst/>
          </a:prstGeom>
        </p:spPr>
      </p:pic>
      <p:sp>
        <p:nvSpPr>
          <p:cNvPr id="12" name="CasellaDiTesto 11">
            <a:extLst>
              <a:ext uri="{FF2B5EF4-FFF2-40B4-BE49-F238E27FC236}">
                <a16:creationId xmlns:a16="http://schemas.microsoft.com/office/drawing/2014/main" id="{466D0E74-F88F-4654-A8FD-7A2B7D5AC146}"/>
              </a:ext>
            </a:extLst>
          </p:cNvPr>
          <p:cNvSpPr txBox="1"/>
          <p:nvPr/>
        </p:nvSpPr>
        <p:spPr>
          <a:xfrm>
            <a:off x="186131" y="6314625"/>
            <a:ext cx="455023" cy="369332"/>
          </a:xfrm>
          <a:prstGeom prst="rect">
            <a:avLst/>
          </a:prstGeom>
          <a:noFill/>
        </p:spPr>
        <p:txBody>
          <a:bodyPr wrap="square" rtlCol="0">
            <a:spAutoFit/>
          </a:bodyPr>
          <a:lstStyle/>
          <a:p>
            <a:r>
              <a:rPr lang="it-IT" dirty="0"/>
              <a:t>12</a:t>
            </a:r>
          </a:p>
        </p:txBody>
      </p:sp>
    </p:spTree>
    <p:extLst>
      <p:ext uri="{BB962C8B-B14F-4D97-AF65-F5344CB8AC3E}">
        <p14:creationId xmlns:p14="http://schemas.microsoft.com/office/powerpoint/2010/main" val="2676576550"/>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6" name="Connettore 5">
            <a:extLst>
              <a:ext uri="{FF2B5EF4-FFF2-40B4-BE49-F238E27FC236}">
                <a16:creationId xmlns:a16="http://schemas.microsoft.com/office/drawing/2014/main" id="{99E8BDAE-1FC0-4FCA-8C78-2BA6D39AD25B}"/>
              </a:ext>
            </a:extLst>
          </p:cNvPr>
          <p:cNvSpPr/>
          <p:nvPr/>
        </p:nvSpPr>
        <p:spPr>
          <a:xfrm>
            <a:off x="326571" y="4607624"/>
            <a:ext cx="3554141" cy="1593705"/>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a:solidFill>
                  <a:srgbClr val="FF0000"/>
                </a:solidFill>
                <a:effectLst>
                  <a:outerShdw blurRad="38100" dist="38100" dir="2700000" algn="tl">
                    <a:srgbClr val="000000">
                      <a:alpha val="43137"/>
                    </a:srgbClr>
                  </a:outerShdw>
                </a:effectLst>
              </a:rPr>
              <a:t>Criteri di correzione  di denunce precedentemente trasmesse  </a:t>
            </a:r>
          </a:p>
        </p:txBody>
      </p:sp>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3800">
                <a:solidFill>
                  <a:srgbClr val="FFFFFF"/>
                </a:solidFill>
              </a:rPr>
              <a:t>Uniemens ListaPosPA  - Aspetti connessi al TFR</a:t>
            </a:r>
            <a:endParaRPr lang="en-US" sz="3800" dirty="0">
              <a:solidFill>
                <a:srgbClr val="FFFFFF"/>
              </a:solidFill>
            </a:endParaRPr>
          </a:p>
        </p:txBody>
      </p:sp>
      <p:sp>
        <p:nvSpPr>
          <p:cNvPr id="4" name="Rettangolo 3">
            <a:extLst>
              <a:ext uri="{FF2B5EF4-FFF2-40B4-BE49-F238E27FC236}">
                <a16:creationId xmlns:a16="http://schemas.microsoft.com/office/drawing/2014/main" id="{C126136A-45C8-48BF-8C5F-6939200EFBB0}"/>
              </a:ext>
            </a:extLst>
          </p:cNvPr>
          <p:cNvSpPr/>
          <p:nvPr/>
        </p:nvSpPr>
        <p:spPr>
          <a:xfrm>
            <a:off x="4037178" y="455479"/>
            <a:ext cx="7695899" cy="5293757"/>
          </a:xfrm>
          <a:prstGeom prst="rect">
            <a:avLst/>
          </a:prstGeom>
        </p:spPr>
        <p:txBody>
          <a:bodyPr wrap="square">
            <a:spAutoFit/>
          </a:bodyPr>
          <a:lstStyle/>
          <a:p>
            <a:pPr fontAlgn="t"/>
            <a:r>
              <a:rPr lang="it-IT" b="1" i="1" dirty="0"/>
              <a:t> </a:t>
            </a:r>
          </a:p>
          <a:p>
            <a:pPr fontAlgn="t"/>
            <a:endParaRPr lang="it-IT" sz="2000" b="1" i="1" dirty="0">
              <a:effectLst>
                <a:outerShdw blurRad="38100" dist="38100" dir="2700000" algn="tl">
                  <a:srgbClr val="000000">
                    <a:alpha val="43137"/>
                  </a:srgbClr>
                </a:outerShdw>
              </a:effectLst>
            </a:endParaRPr>
          </a:p>
          <a:p>
            <a:pPr algn="ctr" fontAlgn="t"/>
            <a:r>
              <a:rPr lang="it-IT" sz="2000" dirty="0">
                <a:effectLst>
                  <a:outerShdw blurRad="38100" dist="38100" dir="2700000" algn="tl">
                    <a:srgbClr val="000000">
                      <a:alpha val="43137"/>
                    </a:srgbClr>
                  </a:outerShdw>
                </a:effectLst>
              </a:rPr>
              <a:t>Nei casi in cui si debba variare con elementi V1  Causale 5 e 6 la condizione giuridica del lavoratore nel mese, rispetto a quanto precedentemente denunciato, si deve tener conto per erogazioni da ottobre 2012, del </a:t>
            </a:r>
            <a:r>
              <a:rPr lang="it-IT" sz="2000" dirty="0">
                <a:solidFill>
                  <a:srgbClr val="FF0000"/>
                </a:solidFill>
                <a:effectLst>
                  <a:outerShdw blurRad="38100" dist="38100" dir="2700000" algn="tl">
                    <a:srgbClr val="000000">
                      <a:alpha val="43137"/>
                    </a:srgbClr>
                  </a:outerShdw>
                </a:effectLst>
              </a:rPr>
              <a:t>principio di Cassa</a:t>
            </a:r>
            <a:r>
              <a:rPr lang="it-IT" sz="2000" dirty="0">
                <a:effectLst>
                  <a:outerShdw blurRad="38100" dist="38100" dir="2700000" algn="tl">
                    <a:srgbClr val="000000">
                      <a:alpha val="43137"/>
                    </a:srgbClr>
                  </a:outerShdw>
                </a:effectLst>
              </a:rPr>
              <a:t>, mantenendo quindi le retribuzioni effettivamente erogate per il periodo anche se lo stesso viene ad esempio successivamente modificato  dichiarando parti di esso in cui il dipendente ha usufruito di aspettative  senza retribuzione, parzialmente retribuite ovvero periodi non utili.</a:t>
            </a:r>
          </a:p>
          <a:p>
            <a:pPr algn="ctr" fontAlgn="t"/>
            <a:endParaRPr lang="it-IT" sz="2000" dirty="0">
              <a:effectLst>
                <a:outerShdw blurRad="38100" dist="38100" dir="2700000" algn="tl">
                  <a:srgbClr val="000000">
                    <a:alpha val="43137"/>
                  </a:srgbClr>
                </a:outerShdw>
              </a:effectLst>
            </a:endParaRPr>
          </a:p>
          <a:p>
            <a:pPr algn="ctr" fontAlgn="t"/>
            <a:endParaRPr lang="it-IT" sz="2000" dirty="0">
              <a:effectLst>
                <a:outerShdw blurRad="38100" dist="38100" dir="2700000" algn="tl">
                  <a:srgbClr val="000000">
                    <a:alpha val="43137"/>
                  </a:srgbClr>
                </a:outerShdw>
              </a:effectLst>
            </a:endParaRPr>
          </a:p>
          <a:p>
            <a:pPr algn="ctr" fontAlgn="t"/>
            <a:endParaRPr lang="it-IT" sz="2000" dirty="0">
              <a:effectLst>
                <a:outerShdw blurRad="38100" dist="38100" dir="2700000" algn="tl">
                  <a:srgbClr val="000000">
                    <a:alpha val="43137"/>
                  </a:srgbClr>
                </a:outerShdw>
              </a:effectLst>
            </a:endParaRPr>
          </a:p>
          <a:p>
            <a:pPr algn="ctr" fontAlgn="t"/>
            <a:r>
              <a:rPr lang="it-IT" sz="2000" dirty="0">
                <a:effectLst>
                  <a:outerShdw blurRad="38100" dist="38100" dir="2700000" algn="tl">
                    <a:srgbClr val="000000">
                      <a:alpha val="43137"/>
                    </a:srgbClr>
                  </a:outerShdw>
                </a:effectLst>
              </a:rPr>
              <a:t>La regola generale della Correzione/Annullamento prevede che non è possibile frazionare  un periodo precedentemente comunicato in forma cumulata ( intero mese per periodi da ottobre 2012 -  periodi plurimensili per periodi ante ottobre 2012) </a:t>
            </a:r>
            <a:endParaRPr lang="en-US" sz="2000" dirty="0"/>
          </a:p>
        </p:txBody>
      </p:sp>
      <p:sp>
        <p:nvSpPr>
          <p:cNvPr id="10" name="CasellaDiTesto 9">
            <a:extLst>
              <a:ext uri="{FF2B5EF4-FFF2-40B4-BE49-F238E27FC236}">
                <a16:creationId xmlns:a16="http://schemas.microsoft.com/office/drawing/2014/main" id="{DF4A7C1F-81FA-475E-8F92-2F1FD521451F}"/>
              </a:ext>
            </a:extLst>
          </p:cNvPr>
          <p:cNvSpPr txBox="1"/>
          <p:nvPr/>
        </p:nvSpPr>
        <p:spPr>
          <a:xfrm>
            <a:off x="186131" y="6314625"/>
            <a:ext cx="455023" cy="369332"/>
          </a:xfrm>
          <a:prstGeom prst="rect">
            <a:avLst/>
          </a:prstGeom>
          <a:noFill/>
        </p:spPr>
        <p:txBody>
          <a:bodyPr wrap="square" rtlCol="0">
            <a:spAutoFit/>
          </a:bodyPr>
          <a:lstStyle/>
          <a:p>
            <a:r>
              <a:rPr lang="it-IT" dirty="0"/>
              <a:t>35</a:t>
            </a:r>
          </a:p>
        </p:txBody>
      </p:sp>
    </p:spTree>
    <p:extLst>
      <p:ext uri="{BB962C8B-B14F-4D97-AF65-F5344CB8AC3E}">
        <p14:creationId xmlns:p14="http://schemas.microsoft.com/office/powerpoint/2010/main" val="54216991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6" name="Connettore 5">
            <a:extLst>
              <a:ext uri="{FF2B5EF4-FFF2-40B4-BE49-F238E27FC236}">
                <a16:creationId xmlns:a16="http://schemas.microsoft.com/office/drawing/2014/main" id="{99E8BDAE-1FC0-4FCA-8C78-2BA6D39AD25B}"/>
              </a:ext>
            </a:extLst>
          </p:cNvPr>
          <p:cNvSpPr/>
          <p:nvPr/>
        </p:nvSpPr>
        <p:spPr>
          <a:xfrm>
            <a:off x="326571" y="4607624"/>
            <a:ext cx="3554141" cy="1593705"/>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4800" b="1" i="1" dirty="0">
                <a:solidFill>
                  <a:srgbClr val="FF0000"/>
                </a:solidFill>
                <a:highlight>
                  <a:srgbClr val="FFFF00"/>
                </a:highlight>
              </a:rPr>
              <a:t>Controlli</a:t>
            </a:r>
            <a:endParaRPr lang="it-IT" sz="4800" b="1" dirty="0">
              <a:solidFill>
                <a:srgbClr val="FF0000"/>
              </a:solidFill>
              <a:effectLst>
                <a:outerShdw blurRad="38100" dist="38100" dir="2700000" algn="tl">
                  <a:srgbClr val="000000">
                    <a:alpha val="43137"/>
                  </a:srgbClr>
                </a:outerShdw>
              </a:effectLst>
            </a:endParaRPr>
          </a:p>
        </p:txBody>
      </p:sp>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3800">
                <a:solidFill>
                  <a:srgbClr val="FFFFFF"/>
                </a:solidFill>
              </a:rPr>
              <a:t>Uniemens ListaPosPA  - Aspetti connessi al TFR</a:t>
            </a:r>
            <a:endParaRPr lang="en-US" sz="3800" dirty="0">
              <a:solidFill>
                <a:srgbClr val="FFFFFF"/>
              </a:solidFill>
            </a:endParaRPr>
          </a:p>
        </p:txBody>
      </p:sp>
      <p:sp>
        <p:nvSpPr>
          <p:cNvPr id="10" name="Rettangolo ad angolo ripiegato 9">
            <a:extLst>
              <a:ext uri="{FF2B5EF4-FFF2-40B4-BE49-F238E27FC236}">
                <a16:creationId xmlns:a16="http://schemas.microsoft.com/office/drawing/2014/main" id="{5EB1E68C-85D2-4BF1-9C08-B318BCA8098A}"/>
              </a:ext>
            </a:extLst>
          </p:cNvPr>
          <p:cNvSpPr/>
          <p:nvPr/>
        </p:nvSpPr>
        <p:spPr>
          <a:xfrm>
            <a:off x="4020485" y="455479"/>
            <a:ext cx="1923316" cy="5943600"/>
          </a:xfrm>
          <a:prstGeom prst="foldedCorner">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t"/>
            <a:endParaRPr lang="it-IT" sz="1400" b="1" dirty="0">
              <a:solidFill>
                <a:srgbClr val="FF0000"/>
              </a:solidFill>
              <a:effectLst>
                <a:outerShdw blurRad="38100" dist="38100" dir="2700000" algn="tl">
                  <a:srgbClr val="000000">
                    <a:alpha val="43137"/>
                  </a:srgbClr>
                </a:outerShdw>
              </a:effectLst>
            </a:endParaRPr>
          </a:p>
          <a:p>
            <a:pPr algn="ctr" fontAlgn="t"/>
            <a:endParaRPr lang="it-IT" sz="1400" b="1" dirty="0">
              <a:solidFill>
                <a:srgbClr val="FF0000"/>
              </a:solidFill>
              <a:effectLst>
                <a:outerShdw blurRad="38100" dist="38100" dir="2700000" algn="tl">
                  <a:srgbClr val="000000">
                    <a:alpha val="43137"/>
                  </a:srgbClr>
                </a:outerShdw>
              </a:effectLst>
            </a:endParaRPr>
          </a:p>
          <a:p>
            <a:pPr algn="ctr" fontAlgn="t"/>
            <a:endParaRPr lang="it-IT" sz="1400" b="1" dirty="0">
              <a:solidFill>
                <a:srgbClr val="FF0000"/>
              </a:solidFill>
              <a:effectLst>
                <a:outerShdw blurRad="38100" dist="38100" dir="2700000" algn="tl">
                  <a:srgbClr val="000000">
                    <a:alpha val="43137"/>
                  </a:srgbClr>
                </a:outerShdw>
              </a:effectLst>
            </a:endParaRPr>
          </a:p>
          <a:p>
            <a:pPr algn="ctr" fontAlgn="t"/>
            <a:endParaRPr lang="it-IT" sz="1400" b="1" dirty="0">
              <a:solidFill>
                <a:srgbClr val="FF0000"/>
              </a:solidFill>
              <a:effectLst>
                <a:outerShdw blurRad="38100" dist="38100" dir="2700000" algn="tl">
                  <a:srgbClr val="000000">
                    <a:alpha val="43137"/>
                  </a:srgbClr>
                </a:outerShdw>
              </a:effectLst>
            </a:endParaRPr>
          </a:p>
          <a:p>
            <a:pPr algn="ctr" fontAlgn="t"/>
            <a:r>
              <a:rPr lang="it-IT" sz="1400" b="1" dirty="0">
                <a:solidFill>
                  <a:srgbClr val="FF0000"/>
                </a:solidFill>
                <a:effectLst>
                  <a:outerShdw blurRad="38100" dist="38100" dir="2700000" algn="tl">
                    <a:srgbClr val="000000">
                      <a:alpha val="43137"/>
                    </a:srgbClr>
                  </a:outerShdw>
                </a:effectLst>
              </a:rPr>
              <a:t>GiornoOpzioneTFR</a:t>
            </a:r>
            <a:endParaRPr lang="it-IT" sz="1400" b="1" dirty="0">
              <a:solidFill>
                <a:schemeClr val="tx1"/>
              </a:solidFill>
              <a:effectLst>
                <a:outerShdw blurRad="38100" dist="38100" dir="2700000" algn="tl">
                  <a:srgbClr val="000000">
                    <a:alpha val="43137"/>
                  </a:srgbClr>
                </a:outerShdw>
              </a:effectLst>
            </a:endParaRPr>
          </a:p>
          <a:p>
            <a:pPr lvl="0" algn="ctr"/>
            <a:r>
              <a:rPr lang="it-IT" sz="1400" dirty="0">
                <a:solidFill>
                  <a:schemeClr val="tx1"/>
                </a:solidFill>
                <a:effectLst>
                  <a:outerShdw blurRad="38100" dist="38100" dir="2700000" algn="tl">
                    <a:srgbClr val="000000">
                      <a:alpha val="43137"/>
                    </a:srgbClr>
                  </a:outerShdw>
                </a:effectLst>
              </a:rPr>
              <a:t>Se &lt;RegimeFineServizio&gt; = 1 non deve essere valorizzato</a:t>
            </a:r>
          </a:p>
          <a:p>
            <a:pPr lvl="0" algn="ctr"/>
            <a:r>
              <a:rPr lang="it-IT" sz="1400" dirty="0">
                <a:solidFill>
                  <a:schemeClr val="tx1"/>
                </a:solidFill>
                <a:effectLst>
                  <a:outerShdw blurRad="38100" dist="38100" dir="2700000" algn="tl">
                    <a:srgbClr val="000000">
                      <a:alpha val="43137"/>
                    </a:srgbClr>
                  </a:outerShdw>
                </a:effectLst>
              </a:rPr>
              <a:t>Se &lt;RegimeFineServizio&gt; = 2 deve essere valorizzato e la data di “Inizio” del corrispondente periodo – sia che si tratti di un E0 che di un V1 – deve essere successiva alla “data di opzione” </a:t>
            </a:r>
          </a:p>
          <a:p>
            <a:pPr lvl="0" algn="ctr"/>
            <a:r>
              <a:rPr lang="it-IT" sz="1400" dirty="0">
                <a:solidFill>
                  <a:schemeClr val="tx1"/>
                </a:solidFill>
                <a:effectLst>
                  <a:outerShdw blurRad="38100" dist="38100" dir="2700000" algn="tl">
                    <a:srgbClr val="000000">
                      <a:alpha val="43137"/>
                    </a:srgbClr>
                  </a:outerShdw>
                </a:effectLst>
              </a:rPr>
              <a:t>Se &lt;RegimeFineServizio&gt; = 3 può essere valorizzato ma la data di “Fine” del corrispondente periodo – sia che si tratti di un E0 che di un V1 – deve essere non maggiore della “data di opzione” </a:t>
            </a:r>
          </a:p>
        </p:txBody>
      </p:sp>
      <p:sp>
        <p:nvSpPr>
          <p:cNvPr id="12" name="Rettangolo ad angolo ripiegato 11">
            <a:extLst>
              <a:ext uri="{FF2B5EF4-FFF2-40B4-BE49-F238E27FC236}">
                <a16:creationId xmlns:a16="http://schemas.microsoft.com/office/drawing/2014/main" id="{9C796474-9F8D-43E2-BA96-5A5A1187F805}"/>
              </a:ext>
            </a:extLst>
          </p:cNvPr>
          <p:cNvSpPr/>
          <p:nvPr/>
        </p:nvSpPr>
        <p:spPr>
          <a:xfrm>
            <a:off x="8001362" y="448055"/>
            <a:ext cx="1694358" cy="5941879"/>
          </a:xfrm>
          <a:prstGeom prst="foldedCorner">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it-IT" sz="1400" b="1" dirty="0">
                <a:solidFill>
                  <a:srgbClr val="FF0000"/>
                </a:solidFill>
                <a:effectLst>
                  <a:outerShdw blurRad="38100" dist="38100" dir="2700000" algn="tl">
                    <a:srgbClr val="000000">
                      <a:alpha val="43137"/>
                    </a:srgbClr>
                  </a:outerShdw>
                </a:effectLst>
              </a:rPr>
              <a:t>E0_PeriodoNelMese</a:t>
            </a:r>
          </a:p>
          <a:p>
            <a:pPr lvl="0" algn="ctr"/>
            <a:endParaRPr lang="it-IT" sz="1400" b="1" dirty="0">
              <a:solidFill>
                <a:schemeClr val="tx1"/>
              </a:solidFill>
              <a:effectLst>
                <a:outerShdw blurRad="38100" dist="38100" dir="2700000" algn="tl">
                  <a:srgbClr val="000000">
                    <a:alpha val="43137"/>
                  </a:srgbClr>
                </a:outerShdw>
              </a:effectLst>
            </a:endParaRPr>
          </a:p>
          <a:p>
            <a:pPr algn="ctr"/>
            <a:r>
              <a:rPr lang="it-IT" sz="1400" dirty="0">
                <a:solidFill>
                  <a:schemeClr val="tx1"/>
                </a:solidFill>
                <a:effectLst>
                  <a:outerShdw blurRad="38100" dist="38100" dir="2700000" algn="tl">
                    <a:srgbClr val="000000">
                      <a:alpha val="43137"/>
                    </a:srgbClr>
                  </a:outerShdw>
                </a:effectLst>
              </a:rPr>
              <a:t>Se valorizzato &lt;GiornoOpzioneTFR&gt; di &lt;DatiPrevCompl&gt;, è obbligatorio che:   </a:t>
            </a:r>
          </a:p>
          <a:p>
            <a:pPr algn="ctr"/>
            <a:r>
              <a:rPr lang="it-IT" sz="1400" dirty="0">
                <a:solidFill>
                  <a:schemeClr val="tx1"/>
                </a:solidFill>
                <a:effectLst>
                  <a:outerShdw blurRad="38100" dist="38100" dir="2700000" algn="tl">
                    <a:srgbClr val="000000">
                      <a:alpha val="43137"/>
                    </a:srgbClr>
                  </a:outerShdw>
                </a:effectLst>
              </a:rPr>
              <a:t>Tutti i periodi  con &lt;RegineFineServizio&gt; = ‘3’ devono collocarsi entro il &lt;GiornoOpzioneTFR&gt; compreso.</a:t>
            </a:r>
          </a:p>
          <a:p>
            <a:pPr algn="ctr"/>
            <a:r>
              <a:rPr lang="it-IT" sz="1400" dirty="0">
                <a:solidFill>
                  <a:schemeClr val="tx1"/>
                </a:solidFill>
                <a:effectLst>
                  <a:outerShdw blurRad="38100" dist="38100" dir="2700000" algn="tl">
                    <a:srgbClr val="000000">
                      <a:alpha val="43137"/>
                    </a:srgbClr>
                  </a:outerShdw>
                </a:effectLst>
              </a:rPr>
              <a:t>Tutti i periodi con &lt;RegineFineServizio&gt; = ‘2’ devono collocarsi successivamente al &lt;GiornoOpzioneTFR&gt;.</a:t>
            </a:r>
          </a:p>
        </p:txBody>
      </p:sp>
      <p:sp>
        <p:nvSpPr>
          <p:cNvPr id="13" name="Rettangolo ad angolo ripiegato 12">
            <a:extLst>
              <a:ext uri="{FF2B5EF4-FFF2-40B4-BE49-F238E27FC236}">
                <a16:creationId xmlns:a16="http://schemas.microsoft.com/office/drawing/2014/main" id="{0E49B946-9764-45EA-AE03-4498CC7843AC}"/>
              </a:ext>
            </a:extLst>
          </p:cNvPr>
          <p:cNvSpPr/>
          <p:nvPr/>
        </p:nvSpPr>
        <p:spPr>
          <a:xfrm>
            <a:off x="5943801" y="448055"/>
            <a:ext cx="2033445" cy="5941879"/>
          </a:xfrm>
          <a:prstGeom prst="foldedCorner">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t"/>
            <a:endParaRPr lang="it-IT" sz="1400" b="1" i="1" dirty="0">
              <a:solidFill>
                <a:schemeClr val="tx1"/>
              </a:solidFill>
            </a:endParaRPr>
          </a:p>
          <a:p>
            <a:pPr lvl="0" algn="ctr"/>
            <a:r>
              <a:rPr lang="it-IT" sz="1400" b="1" dirty="0">
                <a:solidFill>
                  <a:srgbClr val="FF0000"/>
                </a:solidFill>
                <a:effectLst>
                  <a:outerShdw blurRad="38100" dist="38100" dir="2700000" algn="tl">
                    <a:srgbClr val="000000">
                      <a:alpha val="43137"/>
                    </a:srgbClr>
                  </a:outerShdw>
                </a:effectLst>
              </a:rPr>
              <a:t>E0_PeriodoNelMese -&gt; GiornoInizio – GiornoFine</a:t>
            </a:r>
          </a:p>
          <a:p>
            <a:pPr lvl="0" algn="ctr"/>
            <a:endParaRPr lang="it-IT" sz="1400" b="1" dirty="0">
              <a:solidFill>
                <a:schemeClr val="tx1"/>
              </a:solidFill>
              <a:effectLst>
                <a:outerShdw blurRad="38100" dist="38100" dir="2700000" algn="tl">
                  <a:srgbClr val="000000">
                    <a:alpha val="43137"/>
                  </a:srgbClr>
                </a:outerShdw>
              </a:effectLst>
            </a:endParaRPr>
          </a:p>
          <a:p>
            <a:pPr algn="ctr"/>
            <a:r>
              <a:rPr lang="it-IT" sz="1400" dirty="0">
                <a:solidFill>
                  <a:schemeClr val="tx1"/>
                </a:solidFill>
                <a:effectLst>
                  <a:outerShdw blurRad="38100" dist="38100" dir="2700000" algn="tl">
                    <a:srgbClr val="000000">
                      <a:alpha val="43137"/>
                    </a:srgbClr>
                  </a:outerShdw>
                </a:effectLst>
              </a:rPr>
              <a:t>Se presente &lt;GiornoOpzioneTFR&gt; di &lt;DatiPrevCompl&gt;, </a:t>
            </a:r>
          </a:p>
          <a:p>
            <a:pPr lvl="0" algn="ctr"/>
            <a:r>
              <a:rPr lang="it-IT" sz="1400" dirty="0">
                <a:solidFill>
                  <a:schemeClr val="tx1"/>
                </a:solidFill>
                <a:effectLst>
                  <a:outerShdw blurRad="38100" dist="38100" dir="2700000" algn="tl">
                    <a:srgbClr val="000000">
                      <a:alpha val="43137"/>
                    </a:srgbClr>
                  </a:outerShdw>
                </a:effectLst>
              </a:rPr>
              <a:t>E0_PeriodoNelMese -&gt; GiornoInizio deve essere precedente o uguale a &lt;GiornoOpzioneTFR&gt; con &lt;RegineFineServizio&gt; = ‘3’ </a:t>
            </a:r>
          </a:p>
          <a:p>
            <a:pPr lvl="0" algn="ctr"/>
            <a:r>
              <a:rPr lang="it-IT" sz="1400" dirty="0">
                <a:solidFill>
                  <a:schemeClr val="tx1"/>
                </a:solidFill>
                <a:effectLst>
                  <a:outerShdw blurRad="38100" dist="38100" dir="2700000" algn="tl">
                    <a:srgbClr val="000000">
                      <a:alpha val="43137"/>
                    </a:srgbClr>
                  </a:outerShdw>
                </a:effectLst>
              </a:rPr>
              <a:t>E0_PeriodoNelMese -&gt; GiornoInizio deve essere successivo a &lt;GiornoOpzioneTFR&gt; con &lt;RegineFineServizio&gt; = ‘2’ </a:t>
            </a:r>
          </a:p>
          <a:p>
            <a:pPr lvl="0" algn="ctr"/>
            <a:r>
              <a:rPr lang="it-IT" sz="1400" dirty="0">
                <a:solidFill>
                  <a:schemeClr val="tx1"/>
                </a:solidFill>
                <a:effectLst>
                  <a:outerShdw blurRad="38100" dist="38100" dir="2700000" algn="tl">
                    <a:srgbClr val="000000">
                      <a:alpha val="43137"/>
                    </a:srgbClr>
                  </a:outerShdw>
                </a:effectLst>
              </a:rPr>
              <a:t>E0_PeriodoNelMese -&gt; GiornoFine deve essere precedente o uguale a &lt;GiornoOpzioneTFR&gt; con &lt;RegineFineServizio&gt; = ‘3’ </a:t>
            </a:r>
          </a:p>
        </p:txBody>
      </p:sp>
      <p:sp>
        <p:nvSpPr>
          <p:cNvPr id="14" name="Rettangolo ad angolo ripiegato 13">
            <a:extLst>
              <a:ext uri="{FF2B5EF4-FFF2-40B4-BE49-F238E27FC236}">
                <a16:creationId xmlns:a16="http://schemas.microsoft.com/office/drawing/2014/main" id="{2AC1D456-6C48-43B0-8A67-D542B4CF4043}"/>
              </a:ext>
            </a:extLst>
          </p:cNvPr>
          <p:cNvSpPr/>
          <p:nvPr/>
        </p:nvSpPr>
        <p:spPr>
          <a:xfrm>
            <a:off x="9695719" y="448056"/>
            <a:ext cx="2029937" cy="5951023"/>
          </a:xfrm>
          <a:prstGeom prst="foldedCorner">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it-IT" sz="1400" b="1" dirty="0">
              <a:solidFill>
                <a:schemeClr val="tx1"/>
              </a:solidFill>
              <a:effectLst>
                <a:outerShdw blurRad="38100" dist="38100" dir="2700000" algn="tl">
                  <a:srgbClr val="000000">
                    <a:alpha val="43137"/>
                  </a:srgbClr>
                </a:outerShdw>
              </a:effectLst>
            </a:endParaRPr>
          </a:p>
          <a:p>
            <a:pPr lvl="0" algn="ctr"/>
            <a:endParaRPr lang="it-IT" sz="1400" b="1" dirty="0">
              <a:solidFill>
                <a:schemeClr val="tx1"/>
              </a:solidFill>
              <a:effectLst>
                <a:outerShdw blurRad="38100" dist="38100" dir="2700000" algn="tl">
                  <a:srgbClr val="000000">
                    <a:alpha val="43137"/>
                  </a:srgbClr>
                </a:outerShdw>
              </a:effectLst>
            </a:endParaRPr>
          </a:p>
          <a:p>
            <a:pPr lvl="0" algn="ctr"/>
            <a:r>
              <a:rPr lang="it-IT" sz="1400" b="1" dirty="0">
                <a:solidFill>
                  <a:srgbClr val="FF0000"/>
                </a:solidFill>
                <a:effectLst>
                  <a:outerShdw blurRad="38100" dist="38100" dir="2700000" algn="tl">
                    <a:srgbClr val="000000">
                      <a:alpha val="43137"/>
                    </a:srgbClr>
                  </a:outerShdw>
                </a:effectLst>
              </a:rPr>
              <a:t>E0_PeriodoNelMese -&gt; CodiceCessazione </a:t>
            </a:r>
          </a:p>
          <a:p>
            <a:pPr algn="ctr"/>
            <a:r>
              <a:rPr lang="it-IT" sz="1400" dirty="0">
                <a:solidFill>
                  <a:schemeClr val="tx1"/>
                </a:solidFill>
                <a:effectLst>
                  <a:outerShdw blurRad="38100" dist="38100" dir="2700000" algn="tl">
                    <a:srgbClr val="000000">
                      <a:alpha val="43137"/>
                    </a:srgbClr>
                  </a:outerShdw>
                </a:effectLst>
              </a:rPr>
              <a:t>E’ obbligatorio valorizzare  il codice cessazione negli elementi E0_PeriodoNelMese se il giorno presente nella data di fine periodo è diverso dall’ultimo giorno del mese; in caso di più elementi E0 , l’obbligo di valorizzare il codice Cessazione sorge solo sull’ultimo elemento E0 se non c’è interruzione di periodo tra i vari elementi, altrimenti su tutti gli elementi E0_PeriodoNelMese che interrompono il periodo continuativo, presenti all’interno della stessa denuncia. (Il Controllo riguarda anche  V1 Causale 5 per periodi mai comunicati)</a:t>
            </a:r>
          </a:p>
        </p:txBody>
      </p:sp>
      <p:sp>
        <p:nvSpPr>
          <p:cNvPr id="15" name="CasellaDiTesto 14">
            <a:extLst>
              <a:ext uri="{FF2B5EF4-FFF2-40B4-BE49-F238E27FC236}">
                <a16:creationId xmlns:a16="http://schemas.microsoft.com/office/drawing/2014/main" id="{1217E1EA-AFEA-4F31-B183-F8E475F2A555}"/>
              </a:ext>
            </a:extLst>
          </p:cNvPr>
          <p:cNvSpPr txBox="1"/>
          <p:nvPr/>
        </p:nvSpPr>
        <p:spPr>
          <a:xfrm>
            <a:off x="186131" y="6314625"/>
            <a:ext cx="455023" cy="369332"/>
          </a:xfrm>
          <a:prstGeom prst="rect">
            <a:avLst/>
          </a:prstGeom>
          <a:noFill/>
        </p:spPr>
        <p:txBody>
          <a:bodyPr wrap="square" rtlCol="0">
            <a:spAutoFit/>
          </a:bodyPr>
          <a:lstStyle/>
          <a:p>
            <a:r>
              <a:rPr lang="it-IT" dirty="0"/>
              <a:t>36</a:t>
            </a:r>
          </a:p>
        </p:txBody>
      </p:sp>
    </p:spTree>
    <p:extLst>
      <p:ext uri="{BB962C8B-B14F-4D97-AF65-F5344CB8AC3E}">
        <p14:creationId xmlns:p14="http://schemas.microsoft.com/office/powerpoint/2010/main" val="1254262310"/>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6" name="Connettore 5">
            <a:extLst>
              <a:ext uri="{FF2B5EF4-FFF2-40B4-BE49-F238E27FC236}">
                <a16:creationId xmlns:a16="http://schemas.microsoft.com/office/drawing/2014/main" id="{99E8BDAE-1FC0-4FCA-8C78-2BA6D39AD25B}"/>
              </a:ext>
            </a:extLst>
          </p:cNvPr>
          <p:cNvSpPr/>
          <p:nvPr/>
        </p:nvSpPr>
        <p:spPr>
          <a:xfrm>
            <a:off x="326571" y="4607624"/>
            <a:ext cx="3554141" cy="1593705"/>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4800" b="1" i="1" dirty="0">
                <a:solidFill>
                  <a:srgbClr val="FF0000"/>
                </a:solidFill>
                <a:highlight>
                  <a:srgbClr val="FFFF00"/>
                </a:highlight>
              </a:rPr>
              <a:t>Controlli</a:t>
            </a:r>
            <a:endParaRPr lang="it-IT" sz="4800" b="1" dirty="0">
              <a:solidFill>
                <a:srgbClr val="FF0000"/>
              </a:solidFill>
              <a:effectLst>
                <a:outerShdw blurRad="38100" dist="38100" dir="2700000" algn="tl">
                  <a:srgbClr val="000000">
                    <a:alpha val="43137"/>
                  </a:srgbClr>
                </a:outerShdw>
              </a:effectLst>
            </a:endParaRPr>
          </a:p>
        </p:txBody>
      </p:sp>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3800">
                <a:solidFill>
                  <a:srgbClr val="FFFFFF"/>
                </a:solidFill>
              </a:rPr>
              <a:t>Uniemens ListaPosPA  - Aspetti connessi al TFR</a:t>
            </a:r>
            <a:endParaRPr lang="en-US" sz="3800" dirty="0">
              <a:solidFill>
                <a:srgbClr val="FFFFFF"/>
              </a:solidFill>
            </a:endParaRPr>
          </a:p>
        </p:txBody>
      </p:sp>
      <p:sp>
        <p:nvSpPr>
          <p:cNvPr id="15" name="Rettangolo ad angolo ripiegato 14">
            <a:extLst>
              <a:ext uri="{FF2B5EF4-FFF2-40B4-BE49-F238E27FC236}">
                <a16:creationId xmlns:a16="http://schemas.microsoft.com/office/drawing/2014/main" id="{F9675A7C-E4E9-4075-BDAF-2BEA799650A4}"/>
              </a:ext>
            </a:extLst>
          </p:cNvPr>
          <p:cNvSpPr/>
          <p:nvPr/>
        </p:nvSpPr>
        <p:spPr>
          <a:xfrm>
            <a:off x="4037178" y="455479"/>
            <a:ext cx="7681055" cy="5952744"/>
          </a:xfrm>
          <a:prstGeom prst="foldedCorner">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it-IT" sz="1400" b="1" dirty="0">
              <a:solidFill>
                <a:schemeClr val="tx1"/>
              </a:solidFill>
              <a:effectLst>
                <a:outerShdw blurRad="38100" dist="38100" dir="2700000" algn="tl">
                  <a:srgbClr val="000000">
                    <a:alpha val="43137"/>
                  </a:srgbClr>
                </a:outerShdw>
              </a:effectLst>
            </a:endParaRPr>
          </a:p>
          <a:p>
            <a:pPr lvl="0" algn="ctr"/>
            <a:endParaRPr lang="it-IT" sz="1400" b="1" dirty="0">
              <a:solidFill>
                <a:schemeClr val="tx1"/>
              </a:solidFill>
              <a:effectLst>
                <a:outerShdw blurRad="38100" dist="38100" dir="2700000" algn="tl">
                  <a:srgbClr val="000000">
                    <a:alpha val="43137"/>
                  </a:srgbClr>
                </a:outerShdw>
              </a:effectLst>
            </a:endParaRPr>
          </a:p>
          <a:p>
            <a:pPr lvl="0" algn="ctr"/>
            <a:endParaRPr lang="it-IT" sz="1400" b="1" dirty="0">
              <a:solidFill>
                <a:schemeClr val="tx1"/>
              </a:solidFill>
              <a:effectLst>
                <a:outerShdw blurRad="38100" dist="38100" dir="2700000" algn="tl">
                  <a:srgbClr val="000000">
                    <a:alpha val="43137"/>
                  </a:srgbClr>
                </a:outerShdw>
              </a:effectLst>
            </a:endParaRPr>
          </a:p>
          <a:p>
            <a:pPr lvl="0" algn="ctr"/>
            <a:r>
              <a:rPr lang="it-IT" sz="2400" b="1" dirty="0">
                <a:solidFill>
                  <a:srgbClr val="FF0000"/>
                </a:solidFill>
                <a:effectLst>
                  <a:outerShdw blurRad="38100" dist="38100" dir="2700000" algn="tl">
                    <a:srgbClr val="000000">
                      <a:alpha val="43137"/>
                    </a:srgbClr>
                  </a:outerShdw>
                </a:effectLst>
              </a:rPr>
              <a:t>E0_ PeriodoNelMese &gt;RetribTeoricaTabellareTFR</a:t>
            </a:r>
          </a:p>
          <a:p>
            <a:pPr lvl="0" algn="ctr"/>
            <a:endParaRPr lang="it-IT" sz="1400" b="1" dirty="0">
              <a:solidFill>
                <a:schemeClr val="tx1"/>
              </a:solidFill>
              <a:effectLst>
                <a:outerShdw blurRad="38100" dist="38100" dir="2700000" algn="tl">
                  <a:srgbClr val="000000">
                    <a:alpha val="43137"/>
                  </a:srgbClr>
                </a:outerShdw>
              </a:effectLst>
            </a:endParaRPr>
          </a:p>
          <a:p>
            <a:pPr algn="ctr"/>
            <a:r>
              <a:rPr lang="it-IT" dirty="0">
                <a:solidFill>
                  <a:schemeClr val="tx1"/>
                </a:solidFill>
                <a:effectLst>
                  <a:outerShdw blurRad="38100" dist="38100" dir="2700000" algn="tl">
                    <a:srgbClr val="000000">
                      <a:alpha val="43137"/>
                    </a:srgbClr>
                  </a:outerShdw>
                </a:effectLst>
              </a:rPr>
              <a:t>L’elemento è obbligatorio nei seguenti casi:</a:t>
            </a:r>
          </a:p>
          <a:p>
            <a:pPr lvl="0" algn="ctr"/>
            <a:r>
              <a:rPr lang="it-IT" dirty="0">
                <a:solidFill>
                  <a:schemeClr val="tx1"/>
                </a:solidFill>
                <a:effectLst>
                  <a:outerShdw blurRad="38100" dist="38100" dir="2700000" algn="tl">
                    <a:srgbClr val="000000">
                      <a:alpha val="43137"/>
                    </a:srgbClr>
                  </a:outerShdw>
                </a:effectLst>
              </a:rPr>
              <a:t>Se &lt;CodGestione&gt; di &lt;GestPrevidenziale&gt; è valorizzato e l’elemento &lt;RegimeFineServizio&gt; è pari a 1 o 2  e l’elemento &lt;Imponibile&gt; /&lt;ImponibileTFRUlterioriElem&gt; di &lt;GestPrevidenziale&gt; di &lt;Gestioni&gt; è valorizzato con un valore maggiore di zero;</a:t>
            </a:r>
          </a:p>
          <a:p>
            <a:pPr lvl="0" algn="ctr"/>
            <a:r>
              <a:rPr lang="it-IT" i="1" dirty="0">
                <a:solidFill>
                  <a:schemeClr val="tx1"/>
                </a:solidFill>
                <a:effectLst>
                  <a:outerShdw blurRad="38100" dist="38100" dir="2700000" algn="tl">
                    <a:srgbClr val="000000">
                      <a:alpha val="43137"/>
                    </a:srgbClr>
                  </a:outerShdw>
                </a:effectLst>
              </a:rPr>
              <a:t>Se &lt;CodGestione&gt; di &lt;GestPrevidenziale&gt; non è valorizzato, l’elemento &lt;CodTipoIscrFondoPrevCompl&gt; di &lt;DatiPrevCompl&gt; di &lt;D0_DenunciaIndividuale&gt; è pari a 2 o 3 e l’elemento &lt;RegimeFineServizio&gt; è pari a 1 o 2.</a:t>
            </a:r>
            <a:endParaRPr lang="it-IT" dirty="0">
              <a:solidFill>
                <a:schemeClr val="tx1"/>
              </a:solidFill>
              <a:effectLst>
                <a:outerShdw blurRad="38100" dist="38100" dir="2700000" algn="tl">
                  <a:srgbClr val="000000">
                    <a:alpha val="43137"/>
                  </a:srgbClr>
                </a:outerShdw>
              </a:effectLst>
            </a:endParaRPr>
          </a:p>
          <a:p>
            <a:pPr algn="ctr"/>
            <a:r>
              <a:rPr lang="it-IT" dirty="0">
                <a:solidFill>
                  <a:schemeClr val="tx1"/>
                </a:solidFill>
                <a:effectLst>
                  <a:outerShdw blurRad="38100" dist="38100" dir="2700000" algn="tl">
                    <a:srgbClr val="000000">
                      <a:alpha val="43137"/>
                    </a:srgbClr>
                  </a:outerShdw>
                </a:effectLst>
              </a:rPr>
              <a:t>Al di fuori dei casi precedentemente elencati, l’elemento &lt;RetribTeoricaTabellareTFR&gt; non </a:t>
            </a:r>
            <a:r>
              <a:rPr lang="it-IT" dirty="0" err="1">
                <a:solidFill>
                  <a:schemeClr val="tx1"/>
                </a:solidFill>
                <a:effectLst>
                  <a:outerShdw blurRad="38100" dist="38100" dir="2700000" algn="tl">
                    <a:srgbClr val="000000">
                      <a:alpha val="43137"/>
                    </a:srgbClr>
                  </a:outerShdw>
                </a:effectLst>
              </a:rPr>
              <a:t>puo’</a:t>
            </a:r>
            <a:r>
              <a:rPr lang="it-IT" dirty="0">
                <a:solidFill>
                  <a:schemeClr val="tx1"/>
                </a:solidFill>
                <a:effectLst>
                  <a:outerShdw blurRad="38100" dist="38100" dir="2700000" algn="tl">
                    <a:srgbClr val="000000">
                      <a:alpha val="43137"/>
                    </a:srgbClr>
                  </a:outerShdw>
                </a:effectLst>
              </a:rPr>
              <a:t> mai essere valorizzato. In particolare, non DEVE essere valorizzato se presente l’elemento &lt;RegimeFineServizio&gt; con un valore = ‘3’. Al contrario, deve essere SEMPRE presente se valorizzata &lt;RetribValutabileTFR&gt;.</a:t>
            </a:r>
          </a:p>
          <a:p>
            <a:pPr algn="ctr"/>
            <a:r>
              <a:rPr lang="it-IT" dirty="0">
                <a:solidFill>
                  <a:schemeClr val="tx1"/>
                </a:solidFill>
                <a:effectLst>
                  <a:outerShdw blurRad="38100" dist="38100" dir="2700000" algn="tl">
                    <a:srgbClr val="000000">
                      <a:alpha val="43137"/>
                    </a:srgbClr>
                  </a:outerShdw>
                </a:effectLst>
              </a:rPr>
              <a:t>Se &lt;RetribTeoricaTabellareTFR&gt; è presente, deve essere maggiore o uguale a zero. (il controllo sarà aggiornato rendendolo obbligatorio anche in assenza di Imponibili)</a:t>
            </a:r>
          </a:p>
        </p:txBody>
      </p:sp>
      <p:sp>
        <p:nvSpPr>
          <p:cNvPr id="10" name="CasellaDiTesto 9">
            <a:extLst>
              <a:ext uri="{FF2B5EF4-FFF2-40B4-BE49-F238E27FC236}">
                <a16:creationId xmlns:a16="http://schemas.microsoft.com/office/drawing/2014/main" id="{28111965-3E6F-40CE-9546-4A24BE699190}"/>
              </a:ext>
            </a:extLst>
          </p:cNvPr>
          <p:cNvSpPr txBox="1"/>
          <p:nvPr/>
        </p:nvSpPr>
        <p:spPr>
          <a:xfrm>
            <a:off x="186131" y="6314625"/>
            <a:ext cx="455023" cy="369332"/>
          </a:xfrm>
          <a:prstGeom prst="rect">
            <a:avLst/>
          </a:prstGeom>
          <a:noFill/>
        </p:spPr>
        <p:txBody>
          <a:bodyPr wrap="square" rtlCol="0">
            <a:spAutoFit/>
          </a:bodyPr>
          <a:lstStyle/>
          <a:p>
            <a:r>
              <a:rPr lang="it-IT" dirty="0"/>
              <a:t>37</a:t>
            </a:r>
          </a:p>
        </p:txBody>
      </p:sp>
    </p:spTree>
    <p:extLst>
      <p:ext uri="{BB962C8B-B14F-4D97-AF65-F5344CB8AC3E}">
        <p14:creationId xmlns:p14="http://schemas.microsoft.com/office/powerpoint/2010/main" val="3396401532"/>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6" name="Connettore 5">
            <a:extLst>
              <a:ext uri="{FF2B5EF4-FFF2-40B4-BE49-F238E27FC236}">
                <a16:creationId xmlns:a16="http://schemas.microsoft.com/office/drawing/2014/main" id="{99E8BDAE-1FC0-4FCA-8C78-2BA6D39AD25B}"/>
              </a:ext>
            </a:extLst>
          </p:cNvPr>
          <p:cNvSpPr/>
          <p:nvPr/>
        </p:nvSpPr>
        <p:spPr>
          <a:xfrm>
            <a:off x="326571" y="4607624"/>
            <a:ext cx="3554141" cy="1593705"/>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4800" b="1" i="1" dirty="0">
                <a:solidFill>
                  <a:srgbClr val="FF0000"/>
                </a:solidFill>
                <a:highlight>
                  <a:srgbClr val="FFFF00"/>
                </a:highlight>
              </a:rPr>
              <a:t>Controlli</a:t>
            </a:r>
            <a:endParaRPr lang="it-IT" sz="4800" b="1" dirty="0">
              <a:solidFill>
                <a:srgbClr val="FF0000"/>
              </a:solidFill>
              <a:effectLst>
                <a:outerShdw blurRad="38100" dist="38100" dir="2700000" algn="tl">
                  <a:srgbClr val="000000">
                    <a:alpha val="43137"/>
                  </a:srgbClr>
                </a:outerShdw>
              </a:effectLst>
            </a:endParaRPr>
          </a:p>
        </p:txBody>
      </p:sp>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3800">
                <a:solidFill>
                  <a:srgbClr val="FFFFFF"/>
                </a:solidFill>
              </a:rPr>
              <a:t>Uniemens ListaPosPA  - Aspetti connessi al TFR</a:t>
            </a:r>
            <a:endParaRPr lang="en-US" sz="3800" dirty="0">
              <a:solidFill>
                <a:srgbClr val="FFFFFF"/>
              </a:solidFill>
            </a:endParaRPr>
          </a:p>
        </p:txBody>
      </p:sp>
      <p:sp>
        <p:nvSpPr>
          <p:cNvPr id="10" name="Rettangolo ad angolo ripiegato 9">
            <a:extLst>
              <a:ext uri="{FF2B5EF4-FFF2-40B4-BE49-F238E27FC236}">
                <a16:creationId xmlns:a16="http://schemas.microsoft.com/office/drawing/2014/main" id="{6B3491A9-6A70-48DF-8ACF-F0B7A5B16ED3}"/>
              </a:ext>
            </a:extLst>
          </p:cNvPr>
          <p:cNvSpPr/>
          <p:nvPr/>
        </p:nvSpPr>
        <p:spPr>
          <a:xfrm>
            <a:off x="4044599" y="455478"/>
            <a:ext cx="4144194" cy="5941879"/>
          </a:xfrm>
          <a:prstGeom prst="foldedCorner">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it-IT" sz="1400" b="1" dirty="0">
              <a:solidFill>
                <a:schemeClr val="tx1"/>
              </a:solidFill>
              <a:effectLst>
                <a:outerShdw blurRad="38100" dist="38100" dir="2700000" algn="tl">
                  <a:srgbClr val="000000">
                    <a:alpha val="43137"/>
                  </a:srgbClr>
                </a:outerShdw>
              </a:effectLst>
            </a:endParaRPr>
          </a:p>
          <a:p>
            <a:pPr lvl="0" algn="ctr"/>
            <a:endParaRPr lang="it-IT" sz="1400" b="1" dirty="0">
              <a:solidFill>
                <a:schemeClr val="tx1"/>
              </a:solidFill>
              <a:effectLst>
                <a:outerShdw blurRad="38100" dist="38100" dir="2700000" algn="tl">
                  <a:srgbClr val="000000">
                    <a:alpha val="43137"/>
                  </a:srgbClr>
                </a:outerShdw>
              </a:effectLst>
            </a:endParaRPr>
          </a:p>
          <a:p>
            <a:pPr lvl="0" algn="ctr"/>
            <a:endParaRPr lang="it-IT" sz="1400" b="1" dirty="0">
              <a:solidFill>
                <a:schemeClr val="tx1"/>
              </a:solidFill>
              <a:effectLst>
                <a:outerShdw blurRad="38100" dist="38100" dir="2700000" algn="tl">
                  <a:srgbClr val="000000">
                    <a:alpha val="43137"/>
                  </a:srgbClr>
                </a:outerShdw>
              </a:effectLst>
            </a:endParaRPr>
          </a:p>
          <a:p>
            <a:pPr lvl="0" algn="ctr"/>
            <a:r>
              <a:rPr lang="it-IT" sz="1400" b="1" dirty="0">
                <a:solidFill>
                  <a:srgbClr val="FF0000"/>
                </a:solidFill>
                <a:effectLst>
                  <a:outerShdw blurRad="38100" dist="38100" dir="2700000" algn="tl">
                    <a:srgbClr val="000000">
                      <a:alpha val="43137"/>
                    </a:srgbClr>
                  </a:outerShdw>
                </a:effectLst>
              </a:rPr>
              <a:t>E0_PeriodoNelMese&gt;RetribValutabileTFR </a:t>
            </a:r>
          </a:p>
          <a:p>
            <a:pPr lvl="0" algn="ctr"/>
            <a:r>
              <a:rPr lang="it-IT" sz="1400" dirty="0">
                <a:solidFill>
                  <a:srgbClr val="FF0000"/>
                </a:solidFill>
              </a:rPr>
              <a:t> </a:t>
            </a:r>
          </a:p>
          <a:p>
            <a:pPr algn="ctr"/>
            <a:r>
              <a:rPr lang="it-IT" sz="1400" dirty="0">
                <a:solidFill>
                  <a:schemeClr val="tx1"/>
                </a:solidFill>
                <a:effectLst>
                  <a:outerShdw blurRad="38100" dist="38100" dir="2700000" algn="tl">
                    <a:srgbClr val="000000">
                      <a:alpha val="43137"/>
                    </a:srgbClr>
                  </a:outerShdw>
                </a:effectLst>
              </a:rPr>
              <a:t>L’elemento è obbligatorio nei seguenti casi:</a:t>
            </a:r>
          </a:p>
          <a:p>
            <a:pPr lvl="0" algn="ctr"/>
            <a:r>
              <a:rPr lang="it-IT" sz="1400" dirty="0">
                <a:solidFill>
                  <a:schemeClr val="tx1"/>
                </a:solidFill>
                <a:effectLst>
                  <a:outerShdw blurRad="38100" dist="38100" dir="2700000" algn="tl">
                    <a:srgbClr val="000000">
                      <a:alpha val="43137"/>
                    </a:srgbClr>
                  </a:outerShdw>
                </a:effectLst>
              </a:rPr>
              <a:t>Se &lt;CodGestione&gt; di &lt;GestPrevidenziale&gt; è valorizzato e l’elemento &lt;RegimeFineServizio&gt; è pari a 1 o 2 ed è valorizzato &lt;ImponibileTFR&gt;/&lt;ImponibileTFRUlterioriElem&gt; di &lt;GestPrevidenziale&gt; di &lt;GestPrevidenziale&gt; di &lt;Gestioni&gt;</a:t>
            </a:r>
          </a:p>
          <a:p>
            <a:pPr lvl="0" algn="ctr"/>
            <a:r>
              <a:rPr lang="it-IT" sz="1400" i="1" dirty="0">
                <a:solidFill>
                  <a:schemeClr val="tx1"/>
                </a:solidFill>
                <a:effectLst>
                  <a:outerShdw blurRad="38100" dist="38100" dir="2700000" algn="tl">
                    <a:srgbClr val="000000">
                      <a:alpha val="43137"/>
                    </a:srgbClr>
                  </a:outerShdw>
                </a:effectLst>
              </a:rPr>
              <a:t>Se &lt;CodGestione&gt; di &lt;GestPrevidenziale&gt; non è valorizzato, l’elemento &lt;CodTipoIscrFondoPrevCompl&gt; di &lt;DatiPrevCompl&gt; di &lt;D0_DenunciaIndividuale&gt; è pari a 2 o 3 e l’elemento &lt;RegimeFineServizio&gt; è pari a 1 o 2</a:t>
            </a:r>
            <a:r>
              <a:rPr lang="it-IT" sz="1400" dirty="0">
                <a:solidFill>
                  <a:schemeClr val="tx1"/>
                </a:solidFill>
                <a:effectLst>
                  <a:outerShdw blurRad="38100" dist="38100" dir="2700000" algn="tl">
                    <a:srgbClr val="000000">
                      <a:alpha val="43137"/>
                    </a:srgbClr>
                  </a:outerShdw>
                </a:effectLst>
              </a:rPr>
              <a:t>.</a:t>
            </a:r>
          </a:p>
          <a:p>
            <a:pPr algn="ctr"/>
            <a:r>
              <a:rPr lang="it-IT" sz="1400" dirty="0">
                <a:solidFill>
                  <a:schemeClr val="tx1"/>
                </a:solidFill>
                <a:effectLst>
                  <a:outerShdw blurRad="38100" dist="38100" dir="2700000" algn="tl">
                    <a:srgbClr val="000000">
                      <a:alpha val="43137"/>
                    </a:srgbClr>
                  </a:outerShdw>
                </a:effectLst>
              </a:rPr>
              <a:t>Al di fuori dei casi precedentemente elencati, non può mai essere valorizzato. In particolare, non DEVE essere valorizzato se presente l’elemento &lt;RegimeFineServizio&gt; con un valore = ‘3’. </a:t>
            </a:r>
          </a:p>
          <a:p>
            <a:pPr algn="ctr"/>
            <a:r>
              <a:rPr lang="it-IT" sz="1400" dirty="0">
                <a:solidFill>
                  <a:schemeClr val="tx1"/>
                </a:solidFill>
                <a:effectLst>
                  <a:outerShdw blurRad="38100" dist="38100" dir="2700000" algn="tl">
                    <a:srgbClr val="000000">
                      <a:alpha val="43137"/>
                    </a:srgbClr>
                  </a:outerShdw>
                </a:effectLst>
              </a:rPr>
              <a:t>Se l’elemento è presente, deve essere maggiore o uguale a zero. </a:t>
            </a:r>
          </a:p>
        </p:txBody>
      </p:sp>
      <p:sp>
        <p:nvSpPr>
          <p:cNvPr id="12" name="Rettangolo ad angolo ripiegato 11">
            <a:extLst>
              <a:ext uri="{FF2B5EF4-FFF2-40B4-BE49-F238E27FC236}">
                <a16:creationId xmlns:a16="http://schemas.microsoft.com/office/drawing/2014/main" id="{C82E77A7-C6E6-4A53-A776-8AAA59648262}"/>
              </a:ext>
            </a:extLst>
          </p:cNvPr>
          <p:cNvSpPr/>
          <p:nvPr/>
        </p:nvSpPr>
        <p:spPr>
          <a:xfrm>
            <a:off x="8188792" y="458921"/>
            <a:ext cx="3536863" cy="5938436"/>
          </a:xfrm>
          <a:prstGeom prst="foldedCorner">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400" b="1" dirty="0">
                <a:solidFill>
                  <a:srgbClr val="FF0000"/>
                </a:solidFill>
                <a:effectLst>
                  <a:outerShdw blurRad="38100" dist="38100" dir="2700000" algn="tl">
                    <a:srgbClr val="000000">
                      <a:alpha val="43137"/>
                    </a:srgbClr>
                  </a:outerShdw>
                </a:effectLst>
              </a:rPr>
              <a:t>L’elemento &lt;RetribTeoricaTabellareTFR&gt; deve essere sempre presente se valorizzata  &lt;RetribValutabileTFR&gt;</a:t>
            </a:r>
            <a:endParaRPr lang="it-IT" sz="1400" b="1" i="1" dirty="0">
              <a:solidFill>
                <a:srgbClr val="FF0000"/>
              </a:solidFill>
              <a:effectLst>
                <a:outerShdw blurRad="38100" dist="38100" dir="2700000" algn="tl">
                  <a:srgbClr val="000000">
                    <a:alpha val="43137"/>
                  </a:srgbClr>
                </a:outerShdw>
              </a:effectLst>
            </a:endParaRPr>
          </a:p>
        </p:txBody>
      </p:sp>
      <p:sp>
        <p:nvSpPr>
          <p:cNvPr id="13" name="CasellaDiTesto 12">
            <a:extLst>
              <a:ext uri="{FF2B5EF4-FFF2-40B4-BE49-F238E27FC236}">
                <a16:creationId xmlns:a16="http://schemas.microsoft.com/office/drawing/2014/main" id="{B36896FF-2F4A-4983-AE82-73CEBF5B2924}"/>
              </a:ext>
            </a:extLst>
          </p:cNvPr>
          <p:cNvSpPr txBox="1"/>
          <p:nvPr/>
        </p:nvSpPr>
        <p:spPr>
          <a:xfrm>
            <a:off x="186131" y="6314625"/>
            <a:ext cx="455023" cy="369332"/>
          </a:xfrm>
          <a:prstGeom prst="rect">
            <a:avLst/>
          </a:prstGeom>
          <a:noFill/>
        </p:spPr>
        <p:txBody>
          <a:bodyPr wrap="square" rtlCol="0">
            <a:spAutoFit/>
          </a:bodyPr>
          <a:lstStyle/>
          <a:p>
            <a:r>
              <a:rPr lang="it-IT" dirty="0"/>
              <a:t>38</a:t>
            </a:r>
          </a:p>
        </p:txBody>
      </p:sp>
    </p:spTree>
    <p:extLst>
      <p:ext uri="{BB962C8B-B14F-4D97-AF65-F5344CB8AC3E}">
        <p14:creationId xmlns:p14="http://schemas.microsoft.com/office/powerpoint/2010/main" val="3750799536"/>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6" name="Connettore 5">
            <a:extLst>
              <a:ext uri="{FF2B5EF4-FFF2-40B4-BE49-F238E27FC236}">
                <a16:creationId xmlns:a16="http://schemas.microsoft.com/office/drawing/2014/main" id="{99E8BDAE-1FC0-4FCA-8C78-2BA6D39AD25B}"/>
              </a:ext>
            </a:extLst>
          </p:cNvPr>
          <p:cNvSpPr/>
          <p:nvPr/>
        </p:nvSpPr>
        <p:spPr>
          <a:xfrm>
            <a:off x="326571" y="4607624"/>
            <a:ext cx="3554141" cy="1593705"/>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4800" b="1" i="1" dirty="0">
                <a:solidFill>
                  <a:srgbClr val="FF0000"/>
                </a:solidFill>
                <a:highlight>
                  <a:srgbClr val="FFFF00"/>
                </a:highlight>
              </a:rPr>
              <a:t>Controlli</a:t>
            </a:r>
            <a:endParaRPr lang="it-IT" sz="4800" b="1" dirty="0">
              <a:solidFill>
                <a:srgbClr val="FF0000"/>
              </a:solidFill>
              <a:effectLst>
                <a:outerShdw blurRad="38100" dist="38100" dir="2700000" algn="tl">
                  <a:srgbClr val="000000">
                    <a:alpha val="43137"/>
                  </a:srgbClr>
                </a:outerShdw>
              </a:effectLst>
            </a:endParaRPr>
          </a:p>
        </p:txBody>
      </p:sp>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3800">
                <a:solidFill>
                  <a:srgbClr val="FFFFFF"/>
                </a:solidFill>
              </a:rPr>
              <a:t>Uniemens ListaPosPA  - Aspetti connessi al TFR</a:t>
            </a:r>
            <a:endParaRPr lang="en-US" sz="3800" dirty="0">
              <a:solidFill>
                <a:srgbClr val="FFFFFF"/>
              </a:solidFill>
            </a:endParaRPr>
          </a:p>
        </p:txBody>
      </p:sp>
      <p:sp>
        <p:nvSpPr>
          <p:cNvPr id="13" name="Rettangolo ad angolo ripiegato 12">
            <a:extLst>
              <a:ext uri="{FF2B5EF4-FFF2-40B4-BE49-F238E27FC236}">
                <a16:creationId xmlns:a16="http://schemas.microsoft.com/office/drawing/2014/main" id="{77E3163F-3BDB-4138-9FF1-64FBF04D2B61}"/>
              </a:ext>
            </a:extLst>
          </p:cNvPr>
          <p:cNvSpPr/>
          <p:nvPr/>
        </p:nvSpPr>
        <p:spPr>
          <a:xfrm>
            <a:off x="4044599" y="455479"/>
            <a:ext cx="1951252" cy="5941879"/>
          </a:xfrm>
          <a:prstGeom prst="foldedCorner">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it-IT" sz="1400" b="1" dirty="0">
                <a:solidFill>
                  <a:srgbClr val="FF0000"/>
                </a:solidFill>
                <a:effectLst>
                  <a:outerShdw blurRad="38100" dist="38100" dir="2700000" algn="tl">
                    <a:srgbClr val="000000">
                      <a:alpha val="43137"/>
                    </a:srgbClr>
                  </a:outerShdw>
                </a:effectLst>
              </a:rPr>
              <a:t>RegimeFineServizio</a:t>
            </a:r>
          </a:p>
          <a:p>
            <a:pPr lvl="0" algn="ctr"/>
            <a:endParaRPr lang="it-IT" sz="1400" b="1" dirty="0">
              <a:solidFill>
                <a:schemeClr val="tx1"/>
              </a:solidFill>
              <a:effectLst>
                <a:outerShdw blurRad="38100" dist="38100" dir="2700000" algn="tl">
                  <a:srgbClr val="000000">
                    <a:alpha val="43137"/>
                  </a:srgbClr>
                </a:outerShdw>
              </a:effectLst>
            </a:endParaRPr>
          </a:p>
          <a:p>
            <a:pPr algn="ctr"/>
            <a:r>
              <a:rPr lang="it-IT" sz="1400" i="1" dirty="0">
                <a:solidFill>
                  <a:schemeClr val="tx1"/>
                </a:solidFill>
                <a:effectLst>
                  <a:outerShdw blurRad="38100" dist="38100" dir="2700000" algn="tl">
                    <a:srgbClr val="000000">
                      <a:alpha val="43137"/>
                    </a:srgbClr>
                  </a:outerShdw>
                </a:effectLst>
              </a:rPr>
              <a:t>Codice regime fine servizio. Obbligatorio anche se &lt;CodGestione&gt; di &lt;GestPrevidenziale&gt; non è impostato e se &lt;CodTipoIscrFondoPrevCompl&gt; di &lt;DatiPrevCompl&gt; di &lt;D0_DenunciaIndividuale&gt; è pari a 2 o 3, e non può assumere valore 3.                                                                                                                                                  </a:t>
            </a:r>
            <a:endParaRPr lang="it-IT" sz="1400" dirty="0">
              <a:solidFill>
                <a:schemeClr val="tx1"/>
              </a:solidFill>
              <a:effectLst>
                <a:outerShdw blurRad="38100" dist="38100" dir="2700000" algn="tl">
                  <a:srgbClr val="000000">
                    <a:alpha val="43137"/>
                  </a:srgbClr>
                </a:outerShdw>
              </a:effectLst>
            </a:endParaRPr>
          </a:p>
        </p:txBody>
      </p:sp>
      <p:sp>
        <p:nvSpPr>
          <p:cNvPr id="14" name="Rettangolo ad angolo ripiegato 13">
            <a:extLst>
              <a:ext uri="{FF2B5EF4-FFF2-40B4-BE49-F238E27FC236}">
                <a16:creationId xmlns:a16="http://schemas.microsoft.com/office/drawing/2014/main" id="{832513EA-62F3-4368-B593-87A7A2DFF626}"/>
              </a:ext>
            </a:extLst>
          </p:cNvPr>
          <p:cNvSpPr/>
          <p:nvPr/>
        </p:nvSpPr>
        <p:spPr>
          <a:xfrm>
            <a:off x="5995851" y="458921"/>
            <a:ext cx="1528355" cy="5938437"/>
          </a:xfrm>
          <a:prstGeom prst="foldedCorner">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it-IT" sz="1400" b="1" dirty="0">
                <a:solidFill>
                  <a:srgbClr val="FF0000"/>
                </a:solidFill>
                <a:effectLst>
                  <a:outerShdw blurRad="38100" dist="38100" dir="2700000" algn="tl">
                    <a:srgbClr val="000000">
                      <a:alpha val="43137"/>
                    </a:srgbClr>
                  </a:outerShdw>
                </a:effectLst>
              </a:rPr>
              <a:t>Gestioni -&gt; GestPrevidenziale</a:t>
            </a:r>
          </a:p>
          <a:p>
            <a:pPr lvl="0" algn="ctr"/>
            <a:r>
              <a:rPr lang="it-IT" sz="1400" b="1" dirty="0">
                <a:solidFill>
                  <a:schemeClr val="tx1"/>
                </a:solidFill>
                <a:effectLst>
                  <a:outerShdw blurRad="38100" dist="38100" dir="2700000" algn="tl">
                    <a:srgbClr val="000000">
                      <a:alpha val="43137"/>
                    </a:srgbClr>
                  </a:outerShdw>
                </a:effectLst>
              </a:rPr>
              <a:t> </a:t>
            </a:r>
          </a:p>
          <a:p>
            <a:pPr algn="ctr"/>
            <a:r>
              <a:rPr lang="it-IT" sz="1400" dirty="0">
                <a:solidFill>
                  <a:schemeClr val="tx1"/>
                </a:solidFill>
                <a:effectLst>
                  <a:outerShdw blurRad="38100" dist="38100" dir="2700000" algn="tl">
                    <a:srgbClr val="000000">
                      <a:alpha val="43137"/>
                    </a:srgbClr>
                  </a:outerShdw>
                </a:effectLst>
              </a:rPr>
              <a:t>L’elemento NON deve essere valorizzato per Tipo Impiego = ‘38’.</a:t>
            </a:r>
          </a:p>
        </p:txBody>
      </p:sp>
      <p:sp>
        <p:nvSpPr>
          <p:cNvPr id="15" name="Rettangolo ad angolo ripiegato 14">
            <a:extLst>
              <a:ext uri="{FF2B5EF4-FFF2-40B4-BE49-F238E27FC236}">
                <a16:creationId xmlns:a16="http://schemas.microsoft.com/office/drawing/2014/main" id="{7BD009F5-A54F-46EA-B3C6-2E3F56C9F1EC}"/>
              </a:ext>
            </a:extLst>
          </p:cNvPr>
          <p:cNvSpPr/>
          <p:nvPr/>
        </p:nvSpPr>
        <p:spPr>
          <a:xfrm>
            <a:off x="7519638" y="455479"/>
            <a:ext cx="1846431" cy="5938437"/>
          </a:xfrm>
          <a:prstGeom prst="foldedCorner">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it-IT" sz="1400" b="1" dirty="0">
              <a:solidFill>
                <a:srgbClr val="7030A0"/>
              </a:solidFill>
              <a:effectLst>
                <a:outerShdw blurRad="38100" dist="38100" dir="2700000" algn="tl">
                  <a:srgbClr val="000000">
                    <a:alpha val="43137"/>
                  </a:srgbClr>
                </a:outerShdw>
              </a:effectLst>
            </a:endParaRPr>
          </a:p>
          <a:p>
            <a:pPr lvl="0" algn="ctr"/>
            <a:r>
              <a:rPr lang="it-IT" sz="1400" b="1" dirty="0">
                <a:solidFill>
                  <a:srgbClr val="FF0000"/>
                </a:solidFill>
                <a:effectLst>
                  <a:outerShdw blurRad="38100" dist="38100" dir="2700000" algn="tl">
                    <a:srgbClr val="000000">
                      <a:alpha val="43137"/>
                    </a:srgbClr>
                  </a:outerShdw>
                </a:effectLst>
              </a:rPr>
              <a:t>Gestioni -&gt; GestPrevidenziale    -&gt;GestPrevidenziale -&gt; CodGestione</a:t>
            </a:r>
          </a:p>
          <a:p>
            <a:pPr lvl="0" algn="ctr"/>
            <a:endParaRPr lang="it-IT" sz="1400" b="1" dirty="0">
              <a:solidFill>
                <a:schemeClr val="tx1"/>
              </a:solidFill>
              <a:effectLst>
                <a:outerShdw blurRad="38100" dist="38100" dir="2700000" algn="tl">
                  <a:srgbClr val="000000">
                    <a:alpha val="43137"/>
                  </a:srgbClr>
                </a:outerShdw>
              </a:effectLst>
            </a:endParaRPr>
          </a:p>
          <a:p>
            <a:pPr algn="ctr"/>
            <a:r>
              <a:rPr lang="it-IT" sz="1400" dirty="0">
                <a:solidFill>
                  <a:schemeClr val="tx1"/>
                </a:solidFill>
                <a:effectLst>
                  <a:outerShdw blurRad="38100" dist="38100" dir="2700000" algn="tl">
                    <a:srgbClr val="000000">
                      <a:alpha val="43137"/>
                    </a:srgbClr>
                  </a:outerShdw>
                </a:effectLst>
              </a:rPr>
              <a:t>E’ obbligatorio se si verifica una delle seguenti condizioni:</a:t>
            </a:r>
          </a:p>
          <a:p>
            <a:pPr lvl="0" algn="ctr"/>
            <a:r>
              <a:rPr lang="it-IT" sz="1400" dirty="0">
                <a:solidFill>
                  <a:schemeClr val="tx1"/>
                </a:solidFill>
                <a:effectLst>
                  <a:outerShdw blurRad="38100" dist="38100" dir="2700000" algn="tl">
                    <a:srgbClr val="000000">
                      <a:alpha val="43137"/>
                    </a:srgbClr>
                  </a:outerShdw>
                </a:effectLst>
              </a:rPr>
              <a:t>E’ presente il &lt;contributoTFR&gt; </a:t>
            </a:r>
          </a:p>
          <a:p>
            <a:pPr lvl="0" algn="ctr"/>
            <a:r>
              <a:rPr lang="it-IT" sz="1400" dirty="0">
                <a:solidFill>
                  <a:schemeClr val="tx1"/>
                </a:solidFill>
                <a:effectLst>
                  <a:outerShdw blurRad="38100" dist="38100" dir="2700000" algn="tl">
                    <a:srgbClr val="000000">
                      <a:alpha val="43137"/>
                    </a:srgbClr>
                  </a:outerShdw>
                </a:effectLst>
              </a:rPr>
              <a:t>E’ presente il &lt;contributoTFS&gt;</a:t>
            </a:r>
          </a:p>
          <a:p>
            <a:pPr lvl="0" algn="ctr"/>
            <a:r>
              <a:rPr lang="it-IT" sz="1400" dirty="0">
                <a:solidFill>
                  <a:schemeClr val="tx1"/>
                </a:solidFill>
                <a:effectLst>
                  <a:outerShdw blurRad="38100" dist="38100" dir="2700000" algn="tl">
                    <a:srgbClr val="000000">
                      <a:alpha val="43137"/>
                    </a:srgbClr>
                  </a:outerShdw>
                </a:effectLst>
              </a:rPr>
              <a:t>Se presente RegimeFineServ e contemporaneamente se &lt;CodTipoIscrFondoPrevCompl&gt; di &lt;DatiPrevCompl&gt; è uguale ad  ‘1’ .</a:t>
            </a:r>
          </a:p>
          <a:p>
            <a:pPr algn="ctr"/>
            <a:r>
              <a:rPr lang="it-IT" sz="1400" dirty="0">
                <a:solidFill>
                  <a:schemeClr val="tx1"/>
                </a:solidFill>
                <a:effectLst>
                  <a:outerShdw blurRad="38100" dist="38100" dir="2700000" algn="tl">
                    <a:srgbClr val="000000">
                      <a:alpha val="43137"/>
                    </a:srgbClr>
                  </a:outerShdw>
                </a:effectLst>
              </a:rPr>
              <a:t>L’elemento NON deve essere valorizzato se &lt;CodTipoIscrittoFondoPrevCompl&gt; ='2' o '3'.</a:t>
            </a:r>
          </a:p>
        </p:txBody>
      </p:sp>
      <p:sp>
        <p:nvSpPr>
          <p:cNvPr id="16" name="Rettangolo ad angolo ripiegato 15">
            <a:extLst>
              <a:ext uri="{FF2B5EF4-FFF2-40B4-BE49-F238E27FC236}">
                <a16:creationId xmlns:a16="http://schemas.microsoft.com/office/drawing/2014/main" id="{0F51DE92-6DA8-4A7F-B6A1-185F370DD8E4}"/>
              </a:ext>
            </a:extLst>
          </p:cNvPr>
          <p:cNvSpPr/>
          <p:nvPr/>
        </p:nvSpPr>
        <p:spPr>
          <a:xfrm>
            <a:off x="9366069" y="457200"/>
            <a:ext cx="2326836" cy="5936716"/>
          </a:xfrm>
          <a:prstGeom prst="foldedCorner">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it-IT" sz="1400" b="1" dirty="0">
                <a:solidFill>
                  <a:srgbClr val="FF0000"/>
                </a:solidFill>
                <a:effectLst>
                  <a:outerShdw blurRad="38100" dist="38100" dir="2700000" algn="tl">
                    <a:srgbClr val="000000">
                      <a:alpha val="43137"/>
                    </a:srgbClr>
                  </a:outerShdw>
                </a:effectLst>
              </a:rPr>
              <a:t>Gestioni -&gt; GestPrevidenziale    -&gt; ImponibileTFR</a:t>
            </a:r>
          </a:p>
          <a:p>
            <a:pPr lvl="0" algn="ctr"/>
            <a:endParaRPr lang="it-IT" sz="1400" b="1" dirty="0">
              <a:solidFill>
                <a:schemeClr val="tx1"/>
              </a:solidFill>
              <a:effectLst>
                <a:outerShdw blurRad="38100" dist="38100" dir="2700000" algn="tl">
                  <a:srgbClr val="000000">
                    <a:alpha val="43137"/>
                  </a:srgbClr>
                </a:outerShdw>
              </a:effectLst>
            </a:endParaRPr>
          </a:p>
          <a:p>
            <a:pPr algn="ctr"/>
            <a:r>
              <a:rPr lang="it-IT" sz="1400" dirty="0">
                <a:solidFill>
                  <a:schemeClr val="tx1"/>
                </a:solidFill>
                <a:effectLst>
                  <a:outerShdw blurRad="38100" dist="38100" dir="2700000" algn="tl">
                    <a:srgbClr val="000000">
                      <a:alpha val="43137"/>
                    </a:srgbClr>
                  </a:outerShdw>
                </a:effectLst>
              </a:rPr>
              <a:t>DEVE essere valorizzato SOLO se è presente &lt;CodGestione&gt; e l’elemento &lt;RegimeFineServizio&gt; uguale ‘ 1’ o ‘2’ e &lt;RetribValutabileTFR&gt; contiene un valore maggiore di zero. Se presente deve contenere un valore maggiore di zero.</a:t>
            </a:r>
          </a:p>
        </p:txBody>
      </p:sp>
      <p:sp>
        <p:nvSpPr>
          <p:cNvPr id="18" name="CasellaDiTesto 17">
            <a:extLst>
              <a:ext uri="{FF2B5EF4-FFF2-40B4-BE49-F238E27FC236}">
                <a16:creationId xmlns:a16="http://schemas.microsoft.com/office/drawing/2014/main" id="{098A3C53-B2CD-4B2A-869D-2C09BF27FAEB}"/>
              </a:ext>
            </a:extLst>
          </p:cNvPr>
          <p:cNvSpPr txBox="1"/>
          <p:nvPr/>
        </p:nvSpPr>
        <p:spPr>
          <a:xfrm>
            <a:off x="186131" y="6314625"/>
            <a:ext cx="455023" cy="369332"/>
          </a:xfrm>
          <a:prstGeom prst="rect">
            <a:avLst/>
          </a:prstGeom>
          <a:noFill/>
        </p:spPr>
        <p:txBody>
          <a:bodyPr wrap="square" rtlCol="0">
            <a:spAutoFit/>
          </a:bodyPr>
          <a:lstStyle/>
          <a:p>
            <a:r>
              <a:rPr lang="it-IT" dirty="0"/>
              <a:t>39</a:t>
            </a:r>
          </a:p>
        </p:txBody>
      </p:sp>
    </p:spTree>
    <p:extLst>
      <p:ext uri="{BB962C8B-B14F-4D97-AF65-F5344CB8AC3E}">
        <p14:creationId xmlns:p14="http://schemas.microsoft.com/office/powerpoint/2010/main" val="286173895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6" name="Connettore 5">
            <a:extLst>
              <a:ext uri="{FF2B5EF4-FFF2-40B4-BE49-F238E27FC236}">
                <a16:creationId xmlns:a16="http://schemas.microsoft.com/office/drawing/2014/main" id="{99E8BDAE-1FC0-4FCA-8C78-2BA6D39AD25B}"/>
              </a:ext>
            </a:extLst>
          </p:cNvPr>
          <p:cNvSpPr/>
          <p:nvPr/>
        </p:nvSpPr>
        <p:spPr>
          <a:xfrm>
            <a:off x="326571" y="4607624"/>
            <a:ext cx="3554141" cy="1593705"/>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4800" b="1" i="1" dirty="0">
                <a:solidFill>
                  <a:srgbClr val="FF0000"/>
                </a:solidFill>
                <a:highlight>
                  <a:srgbClr val="FFFF00"/>
                </a:highlight>
              </a:rPr>
              <a:t>Controlli</a:t>
            </a:r>
            <a:endParaRPr lang="it-IT" sz="4800" b="1" dirty="0">
              <a:solidFill>
                <a:srgbClr val="FF0000"/>
              </a:solidFill>
              <a:effectLst>
                <a:outerShdw blurRad="38100" dist="38100" dir="2700000" algn="tl">
                  <a:srgbClr val="000000">
                    <a:alpha val="43137"/>
                  </a:srgbClr>
                </a:outerShdw>
              </a:effectLst>
            </a:endParaRPr>
          </a:p>
        </p:txBody>
      </p:sp>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3800" dirty="0">
                <a:solidFill>
                  <a:srgbClr val="FFFFFF"/>
                </a:solidFill>
              </a:rPr>
              <a:t>Uniemens ListaPosPA  - Aspetti connessi al TFR</a:t>
            </a:r>
            <a:endParaRPr lang="en-US" sz="3800" dirty="0">
              <a:solidFill>
                <a:srgbClr val="FFFFFF"/>
              </a:solidFill>
            </a:endParaRPr>
          </a:p>
        </p:txBody>
      </p:sp>
      <p:sp>
        <p:nvSpPr>
          <p:cNvPr id="18" name="Rettangolo ad angolo ripiegato 17">
            <a:extLst>
              <a:ext uri="{FF2B5EF4-FFF2-40B4-BE49-F238E27FC236}">
                <a16:creationId xmlns:a16="http://schemas.microsoft.com/office/drawing/2014/main" id="{972D5243-C696-4957-B4FA-B500B65536FA}"/>
              </a:ext>
            </a:extLst>
          </p:cNvPr>
          <p:cNvSpPr/>
          <p:nvPr/>
        </p:nvSpPr>
        <p:spPr>
          <a:xfrm>
            <a:off x="4044598" y="455479"/>
            <a:ext cx="2491991" cy="5952744"/>
          </a:xfrm>
          <a:prstGeom prst="foldedCorner">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it-IT" sz="1400" b="1" dirty="0">
                <a:solidFill>
                  <a:srgbClr val="FF0000"/>
                </a:solidFill>
                <a:effectLst>
                  <a:outerShdw blurRad="38100" dist="38100" dir="2700000" algn="tl">
                    <a:srgbClr val="000000">
                      <a:alpha val="43137"/>
                    </a:srgbClr>
                  </a:outerShdw>
                </a:effectLst>
              </a:rPr>
              <a:t>Gestioni -&gt;GestPrevidenziale     -&gt; ContributoTFR</a:t>
            </a:r>
          </a:p>
          <a:p>
            <a:pPr lvl="0" algn="ctr"/>
            <a:endParaRPr lang="it-IT" sz="1400" b="1" dirty="0">
              <a:solidFill>
                <a:schemeClr val="tx1"/>
              </a:solidFill>
              <a:effectLst>
                <a:outerShdw blurRad="38100" dist="38100" dir="2700000" algn="tl">
                  <a:srgbClr val="000000">
                    <a:alpha val="43137"/>
                  </a:srgbClr>
                </a:outerShdw>
              </a:effectLst>
            </a:endParaRPr>
          </a:p>
          <a:p>
            <a:pPr algn="ctr"/>
            <a:r>
              <a:rPr lang="it-IT" sz="1400" dirty="0">
                <a:solidFill>
                  <a:schemeClr val="tx1"/>
                </a:solidFill>
                <a:effectLst>
                  <a:outerShdw blurRad="38100" dist="38100" dir="2700000" algn="tl">
                    <a:srgbClr val="000000">
                      <a:alpha val="43137"/>
                    </a:srgbClr>
                  </a:outerShdw>
                </a:effectLst>
              </a:rPr>
              <a:t>Non deve essere valorizzato se presente l’elemento &lt;ContributoTFS&gt; Obbligatorio se presente l’elemento &lt;ImponibileTFR&gt; e deve essere maggiore di zero e minore dell’elemento &lt;ImponibileTFR</a:t>
            </a:r>
          </a:p>
        </p:txBody>
      </p:sp>
      <p:sp>
        <p:nvSpPr>
          <p:cNvPr id="19" name="Rettangolo ad angolo ripiegato 18">
            <a:extLst>
              <a:ext uri="{FF2B5EF4-FFF2-40B4-BE49-F238E27FC236}">
                <a16:creationId xmlns:a16="http://schemas.microsoft.com/office/drawing/2014/main" id="{A3A51A17-A001-412A-8624-93E07C780DA0}"/>
              </a:ext>
            </a:extLst>
          </p:cNvPr>
          <p:cNvSpPr/>
          <p:nvPr/>
        </p:nvSpPr>
        <p:spPr>
          <a:xfrm>
            <a:off x="6659729" y="455478"/>
            <a:ext cx="2491990" cy="5952745"/>
          </a:xfrm>
          <a:prstGeom prst="foldedCorner">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it-IT" sz="1400" b="1" dirty="0">
                <a:solidFill>
                  <a:srgbClr val="FF0000"/>
                </a:solidFill>
                <a:effectLst>
                  <a:outerShdw blurRad="38100" dist="38100" dir="2700000" algn="tl">
                    <a:srgbClr val="000000">
                      <a:alpha val="43137"/>
                    </a:srgbClr>
                  </a:outerShdw>
                </a:effectLst>
              </a:rPr>
              <a:t>Gestioni -&gt; GestPrevidenziale  -&gt; ImponibileTFS</a:t>
            </a:r>
          </a:p>
          <a:p>
            <a:pPr lvl="0" algn="ctr"/>
            <a:endParaRPr lang="it-IT" sz="1400" b="1" dirty="0">
              <a:solidFill>
                <a:schemeClr val="tx1"/>
              </a:solidFill>
              <a:effectLst>
                <a:outerShdw blurRad="38100" dist="38100" dir="2700000" algn="tl">
                  <a:srgbClr val="000000">
                    <a:alpha val="43137"/>
                  </a:srgbClr>
                </a:outerShdw>
              </a:effectLst>
            </a:endParaRPr>
          </a:p>
          <a:p>
            <a:pPr algn="ctr"/>
            <a:r>
              <a:rPr lang="it-IT" sz="1400" dirty="0">
                <a:solidFill>
                  <a:schemeClr val="tx1"/>
                </a:solidFill>
                <a:effectLst>
                  <a:outerShdw blurRad="38100" dist="38100" dir="2700000" algn="tl">
                    <a:srgbClr val="000000">
                      <a:alpha val="43137"/>
                    </a:srgbClr>
                  </a:outerShdw>
                </a:effectLst>
              </a:rPr>
              <a:t>E’ obbligatorio se presenti contemporaneamente gli elementi  &lt;CodGestione&gt; e &lt;ImponibileTFR&gt; di GestPrevidenziale  e  &lt;RegimeFineServizio&gt; di &lt;InquadramentoLavPA&gt; con il valore ‘2’; non deve MAI essere valorizzato se &lt;RegimeFineServizio&gt; è pari a ‘1’.</a:t>
            </a:r>
          </a:p>
        </p:txBody>
      </p:sp>
      <p:sp>
        <p:nvSpPr>
          <p:cNvPr id="20" name="Rettangolo ad angolo ripiegato 19">
            <a:extLst>
              <a:ext uri="{FF2B5EF4-FFF2-40B4-BE49-F238E27FC236}">
                <a16:creationId xmlns:a16="http://schemas.microsoft.com/office/drawing/2014/main" id="{78AAAE88-B166-45D7-9D71-3ABB6972F4F8}"/>
              </a:ext>
            </a:extLst>
          </p:cNvPr>
          <p:cNvSpPr/>
          <p:nvPr/>
        </p:nvSpPr>
        <p:spPr>
          <a:xfrm>
            <a:off x="9233664" y="455479"/>
            <a:ext cx="2491992" cy="5941879"/>
          </a:xfrm>
          <a:prstGeom prst="foldedCorner">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it-IT" sz="1400" b="1" dirty="0">
              <a:solidFill>
                <a:schemeClr val="tx1"/>
              </a:solidFill>
              <a:effectLst>
                <a:outerShdw blurRad="38100" dist="38100" dir="2700000" algn="tl">
                  <a:srgbClr val="000000">
                    <a:alpha val="43137"/>
                  </a:srgbClr>
                </a:outerShdw>
              </a:effectLst>
            </a:endParaRPr>
          </a:p>
          <a:p>
            <a:pPr lvl="0" algn="ctr"/>
            <a:endParaRPr lang="it-IT" sz="1400" b="1" dirty="0">
              <a:solidFill>
                <a:schemeClr val="tx1"/>
              </a:solidFill>
              <a:effectLst>
                <a:outerShdw blurRad="38100" dist="38100" dir="2700000" algn="tl">
                  <a:srgbClr val="000000">
                    <a:alpha val="43137"/>
                  </a:srgbClr>
                </a:outerShdw>
              </a:effectLst>
            </a:endParaRPr>
          </a:p>
          <a:p>
            <a:pPr lvl="0" algn="ctr"/>
            <a:r>
              <a:rPr lang="it-IT" sz="1400" b="1" dirty="0">
                <a:solidFill>
                  <a:srgbClr val="FF0000"/>
                </a:solidFill>
                <a:effectLst>
                  <a:outerShdw blurRad="38100" dist="38100" dir="2700000" algn="tl">
                    <a:srgbClr val="000000">
                      <a:alpha val="43137"/>
                    </a:srgbClr>
                  </a:outerShdw>
                </a:effectLst>
              </a:rPr>
              <a:t>V1_PeriodoPrecedente -&gt; Giorno Inizio - GiornoFine,</a:t>
            </a:r>
          </a:p>
          <a:p>
            <a:pPr lvl="0" algn="ctr"/>
            <a:r>
              <a:rPr lang="it-IT" sz="1400" b="1" dirty="0">
                <a:solidFill>
                  <a:schemeClr val="tx1"/>
                </a:solidFill>
                <a:effectLst>
                  <a:outerShdw blurRad="38100" dist="38100" dir="2700000" algn="tl">
                    <a:srgbClr val="000000">
                      <a:alpha val="43137"/>
                    </a:srgbClr>
                  </a:outerShdw>
                </a:effectLst>
              </a:rPr>
              <a:t> </a:t>
            </a:r>
          </a:p>
          <a:p>
            <a:pPr algn="ctr"/>
            <a:r>
              <a:rPr lang="it-IT" sz="1400" dirty="0">
                <a:solidFill>
                  <a:schemeClr val="tx1"/>
                </a:solidFill>
                <a:effectLst>
                  <a:outerShdw blurRad="38100" dist="38100" dir="2700000" algn="tl">
                    <a:srgbClr val="000000">
                      <a:alpha val="43137"/>
                    </a:srgbClr>
                  </a:outerShdw>
                </a:effectLst>
              </a:rPr>
              <a:t>Se presente &lt;GiornoOpzioneTFR&gt; di &lt;DatiPrevCompl&gt;, </a:t>
            </a:r>
          </a:p>
          <a:p>
            <a:pPr lvl="0" algn="ctr"/>
            <a:r>
              <a:rPr lang="it-IT" sz="1400" dirty="0">
                <a:solidFill>
                  <a:schemeClr val="tx1"/>
                </a:solidFill>
                <a:effectLst>
                  <a:outerShdw blurRad="38100" dist="38100" dir="2700000" algn="tl">
                    <a:srgbClr val="000000">
                      <a:alpha val="43137"/>
                    </a:srgbClr>
                  </a:outerShdw>
                </a:effectLst>
              </a:rPr>
              <a:t>V1_PeriodoPrecedente  -&gt; GiornoInizio deve essere precedente o uguale a &lt;GiornoOpzioneTFR&gt; con &lt;RegineFineServizio&gt; = ‘3’ </a:t>
            </a:r>
          </a:p>
          <a:p>
            <a:pPr lvl="0" algn="ctr"/>
            <a:r>
              <a:rPr lang="it-IT" sz="1400" dirty="0">
                <a:solidFill>
                  <a:schemeClr val="tx1"/>
                </a:solidFill>
                <a:effectLst>
                  <a:outerShdw blurRad="38100" dist="38100" dir="2700000" algn="tl">
                    <a:srgbClr val="000000">
                      <a:alpha val="43137"/>
                    </a:srgbClr>
                  </a:outerShdw>
                </a:effectLst>
              </a:rPr>
              <a:t>V1_PeriodoPrecedente  -&gt; GiornoInizio deve essere successivo a &lt;GiornoOpzioneTFR&gt; con &lt;RegineFineServizio&gt; = ‘2’ </a:t>
            </a:r>
          </a:p>
          <a:p>
            <a:pPr lvl="0" algn="ctr"/>
            <a:r>
              <a:rPr lang="it-IT" sz="1400" dirty="0">
                <a:solidFill>
                  <a:schemeClr val="tx1"/>
                </a:solidFill>
                <a:effectLst>
                  <a:outerShdw blurRad="38100" dist="38100" dir="2700000" algn="tl">
                    <a:srgbClr val="000000">
                      <a:alpha val="43137"/>
                    </a:srgbClr>
                  </a:outerShdw>
                </a:effectLst>
              </a:rPr>
              <a:t>V1_PeriodoPrecedente  -&gt; GiornoFine deve essere precedente o uguale a &lt;GiornoOpzioneTFR&gt; con &lt;RegineFineServizio&gt; = ‘3’ </a:t>
            </a:r>
          </a:p>
        </p:txBody>
      </p:sp>
      <p:sp>
        <p:nvSpPr>
          <p:cNvPr id="12" name="CasellaDiTesto 11">
            <a:extLst>
              <a:ext uri="{FF2B5EF4-FFF2-40B4-BE49-F238E27FC236}">
                <a16:creationId xmlns:a16="http://schemas.microsoft.com/office/drawing/2014/main" id="{8C101ED3-5934-458D-A1A9-09CE753C18EE}"/>
              </a:ext>
            </a:extLst>
          </p:cNvPr>
          <p:cNvSpPr txBox="1"/>
          <p:nvPr/>
        </p:nvSpPr>
        <p:spPr>
          <a:xfrm>
            <a:off x="186131" y="6314625"/>
            <a:ext cx="455023" cy="369332"/>
          </a:xfrm>
          <a:prstGeom prst="rect">
            <a:avLst/>
          </a:prstGeom>
          <a:noFill/>
        </p:spPr>
        <p:txBody>
          <a:bodyPr wrap="square" rtlCol="0">
            <a:spAutoFit/>
          </a:bodyPr>
          <a:lstStyle/>
          <a:p>
            <a:r>
              <a:rPr lang="it-IT" dirty="0"/>
              <a:t>40</a:t>
            </a:r>
          </a:p>
        </p:txBody>
      </p:sp>
    </p:spTree>
    <p:extLst>
      <p:ext uri="{BB962C8B-B14F-4D97-AF65-F5344CB8AC3E}">
        <p14:creationId xmlns:p14="http://schemas.microsoft.com/office/powerpoint/2010/main" val="1220437656"/>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6" name="Connettore 5">
            <a:extLst>
              <a:ext uri="{FF2B5EF4-FFF2-40B4-BE49-F238E27FC236}">
                <a16:creationId xmlns:a16="http://schemas.microsoft.com/office/drawing/2014/main" id="{99E8BDAE-1FC0-4FCA-8C78-2BA6D39AD25B}"/>
              </a:ext>
            </a:extLst>
          </p:cNvPr>
          <p:cNvSpPr/>
          <p:nvPr/>
        </p:nvSpPr>
        <p:spPr>
          <a:xfrm>
            <a:off x="326571" y="4607624"/>
            <a:ext cx="3554141" cy="1593705"/>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4800" b="1" i="1" dirty="0">
                <a:solidFill>
                  <a:srgbClr val="FF0000"/>
                </a:solidFill>
                <a:highlight>
                  <a:srgbClr val="FFFF00"/>
                </a:highlight>
              </a:rPr>
              <a:t>Controlli</a:t>
            </a:r>
            <a:endParaRPr lang="it-IT" sz="4800" b="1" dirty="0">
              <a:solidFill>
                <a:srgbClr val="FF0000"/>
              </a:solidFill>
              <a:effectLst>
                <a:outerShdw blurRad="38100" dist="38100" dir="2700000" algn="tl">
                  <a:srgbClr val="000000">
                    <a:alpha val="43137"/>
                  </a:srgbClr>
                </a:outerShdw>
              </a:effectLst>
            </a:endParaRPr>
          </a:p>
        </p:txBody>
      </p:sp>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3800" dirty="0">
                <a:solidFill>
                  <a:srgbClr val="FFFFFF"/>
                </a:solidFill>
              </a:rPr>
              <a:t>Uniemens ListaPosPA  - Aspetti connessi al TFR</a:t>
            </a:r>
            <a:endParaRPr lang="en-US" sz="3800" dirty="0">
              <a:solidFill>
                <a:srgbClr val="FFFFFF"/>
              </a:solidFill>
            </a:endParaRPr>
          </a:p>
        </p:txBody>
      </p:sp>
      <p:sp>
        <p:nvSpPr>
          <p:cNvPr id="12" name="Rettangolo ad angolo ripiegato 11">
            <a:extLst>
              <a:ext uri="{FF2B5EF4-FFF2-40B4-BE49-F238E27FC236}">
                <a16:creationId xmlns:a16="http://schemas.microsoft.com/office/drawing/2014/main" id="{59A4F128-3215-4092-ADBA-D5563CB56A48}"/>
              </a:ext>
            </a:extLst>
          </p:cNvPr>
          <p:cNvSpPr/>
          <p:nvPr/>
        </p:nvSpPr>
        <p:spPr>
          <a:xfrm>
            <a:off x="4044598" y="455479"/>
            <a:ext cx="7688475" cy="5941879"/>
          </a:xfrm>
          <a:prstGeom prst="foldedCorner">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it-IT" sz="1400" dirty="0"/>
          </a:p>
          <a:p>
            <a:pPr lvl="0" algn="ctr"/>
            <a:endParaRPr lang="it-IT" sz="1400" b="1" dirty="0">
              <a:solidFill>
                <a:schemeClr val="tx1"/>
              </a:solidFill>
              <a:effectLst>
                <a:outerShdw blurRad="38100" dist="38100" dir="2700000" algn="tl">
                  <a:srgbClr val="000000">
                    <a:alpha val="43137"/>
                  </a:srgbClr>
                </a:outerShdw>
              </a:effectLst>
            </a:endParaRPr>
          </a:p>
          <a:p>
            <a:pPr lvl="0" algn="ctr"/>
            <a:endParaRPr lang="it-IT" sz="1400" b="1" dirty="0">
              <a:solidFill>
                <a:schemeClr val="tx1"/>
              </a:solidFill>
              <a:effectLst>
                <a:outerShdw blurRad="38100" dist="38100" dir="2700000" algn="tl">
                  <a:srgbClr val="000000">
                    <a:alpha val="43137"/>
                  </a:srgbClr>
                </a:outerShdw>
              </a:effectLst>
            </a:endParaRPr>
          </a:p>
          <a:p>
            <a:pPr lvl="0" algn="ctr"/>
            <a:r>
              <a:rPr lang="it-IT" sz="2400" b="1" dirty="0">
                <a:solidFill>
                  <a:srgbClr val="FF0000"/>
                </a:solidFill>
                <a:effectLst>
                  <a:outerShdw blurRad="38100" dist="38100" dir="2700000" algn="tl">
                    <a:srgbClr val="000000">
                      <a:alpha val="43137"/>
                    </a:srgbClr>
                  </a:outerShdw>
                </a:effectLst>
              </a:rPr>
              <a:t>V1_Periodo Precedente -&gt; RetribValutabileTFR,  </a:t>
            </a:r>
          </a:p>
          <a:p>
            <a:pPr lvl="0" algn="ctr"/>
            <a:endParaRPr lang="it-IT" sz="1400" b="1" dirty="0">
              <a:solidFill>
                <a:schemeClr val="tx1"/>
              </a:solidFill>
              <a:effectLst>
                <a:outerShdw blurRad="38100" dist="38100" dir="2700000" algn="tl">
                  <a:srgbClr val="000000">
                    <a:alpha val="43137"/>
                  </a:srgbClr>
                </a:outerShdw>
              </a:effectLst>
            </a:endParaRPr>
          </a:p>
          <a:p>
            <a:pPr algn="ctr"/>
            <a:r>
              <a:rPr lang="it-IT" dirty="0">
                <a:solidFill>
                  <a:schemeClr val="tx1"/>
                </a:solidFill>
                <a:effectLst>
                  <a:outerShdw blurRad="38100" dist="38100" dir="2700000" algn="tl">
                    <a:srgbClr val="000000">
                      <a:alpha val="43137"/>
                    </a:srgbClr>
                  </a:outerShdw>
                </a:effectLst>
              </a:rPr>
              <a:t>L’elemento è obbligatorio nei seguenti casi:</a:t>
            </a:r>
          </a:p>
          <a:p>
            <a:pPr lvl="0" algn="ctr"/>
            <a:r>
              <a:rPr lang="it-IT" dirty="0">
                <a:solidFill>
                  <a:schemeClr val="tx1"/>
                </a:solidFill>
                <a:effectLst>
                  <a:outerShdw blurRad="38100" dist="38100" dir="2700000" algn="tl">
                    <a:srgbClr val="000000">
                      <a:alpha val="43137"/>
                    </a:srgbClr>
                  </a:outerShdw>
                </a:effectLst>
              </a:rPr>
              <a:t>Se &lt;CodGestione&gt; di &lt;GestPrevidenziale&gt; è valorizzato e l’elemento &lt;RegimeFineServizio&gt; è pari a 1 o 2 ed è valorizzato &lt;ImponibileTFR&gt; /&lt;ImponibileTFRUlterioriElem&gt; di &lt;GestPrevidenziale&gt; di &lt;Gestioni&gt;</a:t>
            </a:r>
          </a:p>
          <a:p>
            <a:pPr lvl="0" algn="ctr"/>
            <a:r>
              <a:rPr lang="it-IT" i="1" dirty="0">
                <a:solidFill>
                  <a:schemeClr val="tx1"/>
                </a:solidFill>
                <a:effectLst>
                  <a:outerShdw blurRad="38100" dist="38100" dir="2700000" algn="tl">
                    <a:srgbClr val="000000">
                      <a:alpha val="43137"/>
                    </a:srgbClr>
                  </a:outerShdw>
                </a:effectLst>
              </a:rPr>
              <a:t>Se &lt;CodGestione&gt; di &lt;GestPrevidenziale&gt; non è valorizzato, l’elemento &lt;CodTipoIscrFondoPrevCompl&gt; di &lt;DatiPrevCompl&gt; di &lt;D0_DenunciaIndividuale&gt; è pari a 2 o 3 e l’elemento &lt;RegimeFineServizio&gt; è pari a 1 o 2</a:t>
            </a:r>
            <a:r>
              <a:rPr lang="it-IT" dirty="0">
                <a:solidFill>
                  <a:schemeClr val="tx1"/>
                </a:solidFill>
                <a:effectLst>
                  <a:outerShdw blurRad="38100" dist="38100" dir="2700000" algn="tl">
                    <a:srgbClr val="000000">
                      <a:alpha val="43137"/>
                    </a:srgbClr>
                  </a:outerShdw>
                </a:effectLst>
              </a:rPr>
              <a:t>.</a:t>
            </a:r>
          </a:p>
          <a:p>
            <a:pPr algn="ctr"/>
            <a:r>
              <a:rPr lang="it-IT" dirty="0">
                <a:solidFill>
                  <a:schemeClr val="tx1"/>
                </a:solidFill>
                <a:effectLst>
                  <a:outerShdw blurRad="38100" dist="38100" dir="2700000" algn="tl">
                    <a:srgbClr val="000000">
                      <a:alpha val="43137"/>
                    </a:srgbClr>
                  </a:outerShdw>
                </a:effectLst>
              </a:rPr>
              <a:t>Può assumere valori negativi qualora Causale Variazione di &lt;V1_PeriodoPrecedente&gt; sia uguale a 7 con CMU 3 4 6 7 </a:t>
            </a:r>
          </a:p>
          <a:p>
            <a:pPr algn="ctr"/>
            <a:r>
              <a:rPr lang="it-IT" dirty="0">
                <a:solidFill>
                  <a:schemeClr val="tx1"/>
                </a:solidFill>
                <a:effectLst>
                  <a:outerShdw blurRad="38100" dist="38100" dir="2700000" algn="tl">
                    <a:srgbClr val="000000">
                      <a:alpha val="43137"/>
                    </a:srgbClr>
                  </a:outerShdw>
                </a:effectLst>
              </a:rPr>
              <a:t>Al di fuori dei casi precedentemente elencati, non può mai essere valorizzato. In particolare, non DEVE essere valorizzato se presente l’elemento &lt;RegimeFineServizio&gt; con un valore = ‘3’. </a:t>
            </a:r>
          </a:p>
        </p:txBody>
      </p:sp>
      <p:sp>
        <p:nvSpPr>
          <p:cNvPr id="10" name="CasellaDiTesto 9">
            <a:extLst>
              <a:ext uri="{FF2B5EF4-FFF2-40B4-BE49-F238E27FC236}">
                <a16:creationId xmlns:a16="http://schemas.microsoft.com/office/drawing/2014/main" id="{C6E67199-C977-45EB-89F4-B9A9E9EE08F0}"/>
              </a:ext>
            </a:extLst>
          </p:cNvPr>
          <p:cNvSpPr txBox="1"/>
          <p:nvPr/>
        </p:nvSpPr>
        <p:spPr>
          <a:xfrm>
            <a:off x="186131" y="6314625"/>
            <a:ext cx="455023" cy="369332"/>
          </a:xfrm>
          <a:prstGeom prst="rect">
            <a:avLst/>
          </a:prstGeom>
          <a:noFill/>
        </p:spPr>
        <p:txBody>
          <a:bodyPr wrap="square" rtlCol="0">
            <a:spAutoFit/>
          </a:bodyPr>
          <a:lstStyle/>
          <a:p>
            <a:r>
              <a:rPr lang="it-IT" dirty="0"/>
              <a:t>41</a:t>
            </a:r>
          </a:p>
        </p:txBody>
      </p:sp>
    </p:spTree>
    <p:extLst>
      <p:ext uri="{BB962C8B-B14F-4D97-AF65-F5344CB8AC3E}">
        <p14:creationId xmlns:p14="http://schemas.microsoft.com/office/powerpoint/2010/main" val="17866506"/>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3800">
                <a:solidFill>
                  <a:srgbClr val="FFFFFF"/>
                </a:solidFill>
              </a:rPr>
              <a:t>Uniemens ListaPosPA  - Aspetti connessi al TFR</a:t>
            </a:r>
            <a:endParaRPr lang="en-US" sz="3800" dirty="0">
              <a:solidFill>
                <a:srgbClr val="FFFFFF"/>
              </a:solidFill>
            </a:endParaRPr>
          </a:p>
        </p:txBody>
      </p:sp>
      <p:sp>
        <p:nvSpPr>
          <p:cNvPr id="10" name="Connettore 9">
            <a:extLst>
              <a:ext uri="{FF2B5EF4-FFF2-40B4-BE49-F238E27FC236}">
                <a16:creationId xmlns:a16="http://schemas.microsoft.com/office/drawing/2014/main" id="{727A3508-9855-4C94-AAE1-5F390390AD48}"/>
              </a:ext>
            </a:extLst>
          </p:cNvPr>
          <p:cNvSpPr/>
          <p:nvPr/>
        </p:nvSpPr>
        <p:spPr>
          <a:xfrm>
            <a:off x="187857" y="3958046"/>
            <a:ext cx="4488645" cy="2451899"/>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it-IT" dirty="0">
                <a:solidFill>
                  <a:srgbClr val="FF0000"/>
                </a:solidFill>
                <a:effectLst>
                  <a:outerShdw blurRad="38100" dist="38100" dir="2700000" algn="tl">
                    <a:srgbClr val="000000">
                      <a:alpha val="43137"/>
                    </a:srgbClr>
                  </a:outerShdw>
                </a:effectLst>
              </a:rPr>
              <a:t>Alimentazione Sottosistemi da ListaPosPA</a:t>
            </a:r>
          </a:p>
          <a:p>
            <a:pPr marL="285750" indent="-285750">
              <a:buFont typeface="Wingdings" panose="05000000000000000000" pitchFamily="2" charset="2"/>
              <a:buChar char="§"/>
            </a:pPr>
            <a:r>
              <a:rPr lang="it-IT" b="1" dirty="0">
                <a:solidFill>
                  <a:srgbClr val="FF0000"/>
                </a:solidFill>
                <a:effectLst>
                  <a:outerShdw blurRad="38100" dist="38100" dir="2700000" algn="tl">
                    <a:srgbClr val="000000">
                      <a:alpha val="43137"/>
                    </a:srgbClr>
                  </a:outerShdw>
                </a:effectLst>
              </a:rPr>
              <a:t>Posizione Assicurativa</a:t>
            </a:r>
          </a:p>
          <a:p>
            <a:pPr marL="285750" indent="-285750">
              <a:buFont typeface="Wingdings" panose="05000000000000000000" pitchFamily="2" charset="2"/>
              <a:buChar char="§"/>
            </a:pPr>
            <a:r>
              <a:rPr lang="it-IT" b="1" dirty="0">
                <a:solidFill>
                  <a:srgbClr val="FF0000"/>
                </a:solidFill>
                <a:effectLst>
                  <a:outerShdw blurRad="38100" dist="38100" dir="2700000" algn="tl">
                    <a:srgbClr val="000000">
                      <a:alpha val="43137"/>
                    </a:srgbClr>
                  </a:outerShdw>
                </a:effectLst>
              </a:rPr>
              <a:t>Gestione Contributi</a:t>
            </a:r>
          </a:p>
          <a:p>
            <a:pPr marL="285750" indent="-285750">
              <a:buFont typeface="Wingdings" panose="05000000000000000000" pitchFamily="2" charset="2"/>
              <a:buChar char="§"/>
            </a:pPr>
            <a:r>
              <a:rPr lang="it-IT" b="1" dirty="0">
                <a:solidFill>
                  <a:srgbClr val="FF0000"/>
                </a:solidFill>
                <a:effectLst>
                  <a:outerShdw blurRad="38100" dist="38100" dir="2700000" algn="tl">
                    <a:srgbClr val="000000">
                      <a:alpha val="43137"/>
                    </a:srgbClr>
                  </a:outerShdw>
                </a:effectLst>
              </a:rPr>
              <a:t>Piani di Ammortamento</a:t>
            </a:r>
          </a:p>
          <a:p>
            <a:pPr marL="285750" indent="-285750">
              <a:buFont typeface="Wingdings" panose="05000000000000000000" pitchFamily="2" charset="2"/>
              <a:buChar char="§"/>
            </a:pPr>
            <a:r>
              <a:rPr lang="it-IT" b="1" dirty="0">
                <a:solidFill>
                  <a:srgbClr val="FF0000"/>
                </a:solidFill>
                <a:effectLst>
                  <a:outerShdw blurRad="38100" dist="38100" dir="2700000" algn="tl">
                    <a:srgbClr val="000000">
                      <a:alpha val="43137"/>
                    </a:srgbClr>
                  </a:outerShdw>
                </a:effectLst>
              </a:rPr>
              <a:t>Previdenza Complementare</a:t>
            </a:r>
          </a:p>
        </p:txBody>
      </p:sp>
      <p:pic>
        <p:nvPicPr>
          <p:cNvPr id="13" name="Immagine 12">
            <a:extLst>
              <a:ext uri="{FF2B5EF4-FFF2-40B4-BE49-F238E27FC236}">
                <a16:creationId xmlns:a16="http://schemas.microsoft.com/office/drawing/2014/main" id="{9492FE8B-1341-4D4F-BA7F-10E474A13036}"/>
              </a:ext>
            </a:extLst>
          </p:cNvPr>
          <p:cNvPicPr>
            <a:picLocks noChangeAspect="1"/>
          </p:cNvPicPr>
          <p:nvPr/>
        </p:nvPicPr>
        <p:blipFill>
          <a:blip r:embed="rId3"/>
          <a:stretch>
            <a:fillRect/>
          </a:stretch>
        </p:blipFill>
        <p:spPr>
          <a:xfrm>
            <a:off x="4020484" y="448055"/>
            <a:ext cx="7712594" cy="5941879"/>
          </a:xfrm>
          <a:prstGeom prst="rect">
            <a:avLst/>
          </a:prstGeom>
        </p:spPr>
      </p:pic>
      <p:sp>
        <p:nvSpPr>
          <p:cNvPr id="14" name="Rettangolo 13">
            <a:extLst>
              <a:ext uri="{FF2B5EF4-FFF2-40B4-BE49-F238E27FC236}">
                <a16:creationId xmlns:a16="http://schemas.microsoft.com/office/drawing/2014/main" id="{9E704C76-4854-4C13-9F60-A2BC858597FC}"/>
              </a:ext>
            </a:extLst>
          </p:cNvPr>
          <p:cNvSpPr/>
          <p:nvPr/>
        </p:nvSpPr>
        <p:spPr>
          <a:xfrm>
            <a:off x="4000962" y="5716159"/>
            <a:ext cx="7661467" cy="673775"/>
          </a:xfrm>
          <a:prstGeom prst="rect">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 name="CasellaDiTesto 11">
            <a:extLst>
              <a:ext uri="{FF2B5EF4-FFF2-40B4-BE49-F238E27FC236}">
                <a16:creationId xmlns:a16="http://schemas.microsoft.com/office/drawing/2014/main" id="{FDD01AAC-3AD2-40A7-BBE9-C72872F13429}"/>
              </a:ext>
            </a:extLst>
          </p:cNvPr>
          <p:cNvSpPr txBox="1"/>
          <p:nvPr/>
        </p:nvSpPr>
        <p:spPr>
          <a:xfrm>
            <a:off x="186131" y="6314625"/>
            <a:ext cx="455023" cy="369332"/>
          </a:xfrm>
          <a:prstGeom prst="rect">
            <a:avLst/>
          </a:prstGeom>
          <a:noFill/>
        </p:spPr>
        <p:txBody>
          <a:bodyPr wrap="square" rtlCol="0">
            <a:spAutoFit/>
          </a:bodyPr>
          <a:lstStyle/>
          <a:p>
            <a:r>
              <a:rPr lang="it-IT" dirty="0"/>
              <a:t>42</a:t>
            </a:r>
          </a:p>
        </p:txBody>
      </p:sp>
    </p:spTree>
    <p:extLst>
      <p:ext uri="{BB962C8B-B14F-4D97-AF65-F5344CB8AC3E}">
        <p14:creationId xmlns:p14="http://schemas.microsoft.com/office/powerpoint/2010/main" val="1453586151"/>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3800">
                <a:solidFill>
                  <a:srgbClr val="FFFFFF"/>
                </a:solidFill>
              </a:rPr>
              <a:t>Uniemens ListaPosPA  - Aspetti connessi al TFR</a:t>
            </a:r>
            <a:endParaRPr lang="en-US" sz="3800" dirty="0">
              <a:solidFill>
                <a:srgbClr val="FFFFFF"/>
              </a:solidFill>
            </a:endParaRPr>
          </a:p>
        </p:txBody>
      </p:sp>
      <p:sp>
        <p:nvSpPr>
          <p:cNvPr id="10" name="Connettore 9">
            <a:extLst>
              <a:ext uri="{FF2B5EF4-FFF2-40B4-BE49-F238E27FC236}">
                <a16:creationId xmlns:a16="http://schemas.microsoft.com/office/drawing/2014/main" id="{727A3508-9855-4C94-AAE1-5F390390AD48}"/>
              </a:ext>
            </a:extLst>
          </p:cNvPr>
          <p:cNvSpPr/>
          <p:nvPr/>
        </p:nvSpPr>
        <p:spPr>
          <a:xfrm>
            <a:off x="326571" y="4320955"/>
            <a:ext cx="3554141" cy="208899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lgn="ctr"/>
            <a:r>
              <a:rPr lang="it-IT" sz="2400" b="1" dirty="0">
                <a:solidFill>
                  <a:srgbClr val="FF0000"/>
                </a:solidFill>
                <a:effectLst>
                  <a:outerShdw blurRad="38100" dist="38100" dir="2700000" algn="tl">
                    <a:srgbClr val="000000">
                      <a:alpha val="43137"/>
                    </a:srgbClr>
                  </a:outerShdw>
                </a:effectLst>
              </a:rPr>
              <a:t>Alimentazione Sottosistemi da ListaPosPA</a:t>
            </a:r>
          </a:p>
        </p:txBody>
      </p:sp>
      <p:pic>
        <p:nvPicPr>
          <p:cNvPr id="2" name="Immagine 1">
            <a:extLst>
              <a:ext uri="{FF2B5EF4-FFF2-40B4-BE49-F238E27FC236}">
                <a16:creationId xmlns:a16="http://schemas.microsoft.com/office/drawing/2014/main" id="{64FC27CE-A1D5-4F1C-B423-F1DF9A93D615}"/>
              </a:ext>
            </a:extLst>
          </p:cNvPr>
          <p:cNvPicPr>
            <a:picLocks noChangeAspect="1"/>
          </p:cNvPicPr>
          <p:nvPr/>
        </p:nvPicPr>
        <p:blipFill>
          <a:blip r:embed="rId3"/>
          <a:stretch>
            <a:fillRect/>
          </a:stretch>
        </p:blipFill>
        <p:spPr>
          <a:xfrm>
            <a:off x="4044601" y="455479"/>
            <a:ext cx="7688474" cy="5941878"/>
          </a:xfrm>
          <a:prstGeom prst="rect">
            <a:avLst/>
          </a:prstGeom>
        </p:spPr>
      </p:pic>
      <p:sp>
        <p:nvSpPr>
          <p:cNvPr id="12" name="CasellaDiTesto 11">
            <a:extLst>
              <a:ext uri="{FF2B5EF4-FFF2-40B4-BE49-F238E27FC236}">
                <a16:creationId xmlns:a16="http://schemas.microsoft.com/office/drawing/2014/main" id="{43B33D4F-8338-46E3-A7C3-846D038F7E6E}"/>
              </a:ext>
            </a:extLst>
          </p:cNvPr>
          <p:cNvSpPr txBox="1"/>
          <p:nvPr/>
        </p:nvSpPr>
        <p:spPr>
          <a:xfrm>
            <a:off x="186131" y="6314625"/>
            <a:ext cx="455023" cy="369332"/>
          </a:xfrm>
          <a:prstGeom prst="rect">
            <a:avLst/>
          </a:prstGeom>
          <a:noFill/>
        </p:spPr>
        <p:txBody>
          <a:bodyPr wrap="square" rtlCol="0">
            <a:spAutoFit/>
          </a:bodyPr>
          <a:lstStyle/>
          <a:p>
            <a:r>
              <a:rPr lang="it-IT" dirty="0"/>
              <a:t>43</a:t>
            </a:r>
          </a:p>
        </p:txBody>
      </p:sp>
      <p:sp>
        <p:nvSpPr>
          <p:cNvPr id="3" name="Rettangolo 2">
            <a:extLst>
              <a:ext uri="{FF2B5EF4-FFF2-40B4-BE49-F238E27FC236}">
                <a16:creationId xmlns:a16="http://schemas.microsoft.com/office/drawing/2014/main" id="{FF8DE872-206E-4005-83CD-1D355F36AEA2}"/>
              </a:ext>
            </a:extLst>
          </p:cNvPr>
          <p:cNvSpPr/>
          <p:nvPr/>
        </p:nvSpPr>
        <p:spPr>
          <a:xfrm>
            <a:off x="10384971" y="1930672"/>
            <a:ext cx="1227909" cy="4337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478091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6753252F-4873-4F63-801D-CC719279A7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047C8CCB-F95D-4249-92DD-651249D353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013557" cy="6858000"/>
          </a:xfrm>
          <a:prstGeom prst="rect">
            <a:avLst/>
          </a:prstGeom>
          <a:solidFill>
            <a:srgbClr val="4E56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F1428F2E-1E96-4FB0-BC71-C82B00DD5F1E}"/>
              </a:ext>
            </a:extLst>
          </p:cNvPr>
          <p:cNvSpPr>
            <a:spLocks noGrp="1"/>
          </p:cNvSpPr>
          <p:nvPr>
            <p:ph type="title"/>
          </p:nvPr>
        </p:nvSpPr>
        <p:spPr>
          <a:xfrm>
            <a:off x="640080" y="2074363"/>
            <a:ext cx="2752354" cy="2709275"/>
          </a:xfrm>
          <a:prstGeom prst="ellipse">
            <a:avLst/>
          </a:prstGeom>
          <a:solidFill>
            <a:srgbClr val="92D050"/>
          </a:solidFill>
          <a:ln w="174625" cmpd="thinThick">
            <a:solidFill>
              <a:srgbClr val="262626"/>
            </a:solidFill>
          </a:ln>
        </p:spPr>
        <p:txBody>
          <a:bodyPr vert="horz" lIns="91440" tIns="45720" rIns="91440" bIns="45720" rtlCol="0" anchor="ctr">
            <a:noAutofit/>
          </a:bodyPr>
          <a:lstStyle/>
          <a:p>
            <a:pPr algn="ctr"/>
            <a:r>
              <a:rPr lang="en-US" b="1" kern="1200" dirty="0">
                <a:solidFill>
                  <a:srgbClr val="FF0000"/>
                </a:solidFill>
                <a:effectLst>
                  <a:outerShdw blurRad="38100" dist="38100" dir="2700000" algn="tl">
                    <a:srgbClr val="000000">
                      <a:alpha val="43137"/>
                    </a:srgbClr>
                  </a:outerShdw>
                </a:effectLst>
                <a:latin typeface="+mj-lt"/>
                <a:ea typeface="+mj-ea"/>
                <a:cs typeface="+mj-cs"/>
              </a:rPr>
              <a:t>I dipendenti pubblici in regime TFR</a:t>
            </a:r>
          </a:p>
        </p:txBody>
      </p:sp>
      <p:pic>
        <p:nvPicPr>
          <p:cNvPr id="6" name="Segnaposto immagine 5">
            <a:extLst>
              <a:ext uri="{FF2B5EF4-FFF2-40B4-BE49-F238E27FC236}">
                <a16:creationId xmlns:a16="http://schemas.microsoft.com/office/drawing/2014/main" id="{87332DCE-1A5F-48CB-A673-3C75CA65A9D5}"/>
              </a:ext>
            </a:extLst>
          </p:cNvPr>
          <p:cNvPicPr>
            <a:picLocks noGrp="1" noChangeAspect="1"/>
          </p:cNvPicPr>
          <p:nvPr>
            <p:ph type="pic" idx="1"/>
          </p:nvPr>
        </p:nvPicPr>
        <p:blipFill rotWithShape="1">
          <a:blip r:embed="rId2"/>
          <a:stretch/>
        </p:blipFill>
        <p:spPr>
          <a:xfrm>
            <a:off x="3030583" y="418011"/>
            <a:ext cx="8869680" cy="6113417"/>
          </a:xfrm>
          <a:prstGeom prst="rect">
            <a:avLst/>
          </a:prstGeom>
        </p:spPr>
      </p:pic>
      <p:pic>
        <p:nvPicPr>
          <p:cNvPr id="9" name="Immagine 8">
            <a:extLst>
              <a:ext uri="{FF2B5EF4-FFF2-40B4-BE49-F238E27FC236}">
                <a16:creationId xmlns:a16="http://schemas.microsoft.com/office/drawing/2014/main" id="{E4437016-FFEF-47EC-BDA3-44800B128662}"/>
              </a:ext>
            </a:extLst>
          </p:cNvPr>
          <p:cNvPicPr>
            <a:picLocks noChangeAspect="1"/>
          </p:cNvPicPr>
          <p:nvPr/>
        </p:nvPicPr>
        <p:blipFill>
          <a:blip r:embed="rId3"/>
          <a:stretch>
            <a:fillRect/>
          </a:stretch>
        </p:blipFill>
        <p:spPr>
          <a:xfrm>
            <a:off x="187858" y="218282"/>
            <a:ext cx="1581150" cy="619125"/>
          </a:xfrm>
          <a:prstGeom prst="rect">
            <a:avLst/>
          </a:prstGeom>
        </p:spPr>
      </p:pic>
      <p:sp>
        <p:nvSpPr>
          <p:cNvPr id="7" name="CasellaDiTesto 6">
            <a:extLst>
              <a:ext uri="{FF2B5EF4-FFF2-40B4-BE49-F238E27FC236}">
                <a16:creationId xmlns:a16="http://schemas.microsoft.com/office/drawing/2014/main" id="{2E3F5B7C-60B7-4531-83BF-C8A8A4896D2B}"/>
              </a:ext>
            </a:extLst>
          </p:cNvPr>
          <p:cNvSpPr txBox="1"/>
          <p:nvPr/>
        </p:nvSpPr>
        <p:spPr>
          <a:xfrm>
            <a:off x="186131" y="6314625"/>
            <a:ext cx="455023" cy="369332"/>
          </a:xfrm>
          <a:prstGeom prst="rect">
            <a:avLst/>
          </a:prstGeom>
          <a:noFill/>
        </p:spPr>
        <p:txBody>
          <a:bodyPr wrap="square" rtlCol="0">
            <a:spAutoFit/>
          </a:bodyPr>
          <a:lstStyle/>
          <a:p>
            <a:r>
              <a:rPr lang="it-IT" dirty="0"/>
              <a:t>3</a:t>
            </a:r>
          </a:p>
        </p:txBody>
      </p:sp>
    </p:spTree>
    <p:extLst>
      <p:ext uri="{BB962C8B-B14F-4D97-AF65-F5344CB8AC3E}">
        <p14:creationId xmlns:p14="http://schemas.microsoft.com/office/powerpoint/2010/main" val="26778980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4" name="Rectangle 63">
            <a:extLst>
              <a:ext uri="{FF2B5EF4-FFF2-40B4-BE49-F238E27FC236}">
                <a16:creationId xmlns:a16="http://schemas.microsoft.com/office/drawing/2014/main" id="{6753252F-4873-4F63-801D-CC719279A7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Rectangle 65">
            <a:extLst>
              <a:ext uri="{FF2B5EF4-FFF2-40B4-BE49-F238E27FC236}">
                <a16:creationId xmlns:a16="http://schemas.microsoft.com/office/drawing/2014/main" id="{047C8CCB-F95D-4249-92DD-651249D353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013557" cy="6858000"/>
          </a:xfrm>
          <a:prstGeom prst="rect">
            <a:avLst/>
          </a:prstGeom>
          <a:solidFill>
            <a:srgbClr val="A7A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F1428F2E-1E96-4FB0-BC71-C82B00DD5F1E}"/>
              </a:ext>
            </a:extLst>
          </p:cNvPr>
          <p:cNvSpPr>
            <a:spLocks noGrp="1"/>
          </p:cNvSpPr>
          <p:nvPr>
            <p:ph type="title"/>
          </p:nvPr>
        </p:nvSpPr>
        <p:spPr>
          <a:xfrm>
            <a:off x="640080" y="2074363"/>
            <a:ext cx="2752354" cy="2709275"/>
          </a:xfrm>
          <a:prstGeom prst="ellipse">
            <a:avLst/>
          </a:prstGeom>
          <a:solidFill>
            <a:srgbClr val="92D050"/>
          </a:solidFill>
          <a:ln w="174625" cmpd="thinThick">
            <a:solidFill>
              <a:srgbClr val="262626"/>
            </a:solidFill>
          </a:ln>
        </p:spPr>
        <p:txBody>
          <a:bodyPr vert="horz" lIns="91440" tIns="45720" rIns="91440" bIns="45720" rtlCol="0" anchor="ctr">
            <a:noAutofit/>
          </a:bodyPr>
          <a:lstStyle/>
          <a:p>
            <a:pPr algn="ctr"/>
            <a:r>
              <a:rPr lang="en-US" b="1" dirty="0">
                <a:solidFill>
                  <a:srgbClr val="FF0000"/>
                </a:solidFill>
                <a:effectLst>
                  <a:outerShdw blurRad="38100" dist="38100" dir="2700000" algn="tl">
                    <a:srgbClr val="000000">
                      <a:alpha val="43137"/>
                    </a:srgbClr>
                  </a:outerShdw>
                </a:effectLst>
              </a:rPr>
              <a:t>I dipendenti pubblici in regime TFS</a:t>
            </a:r>
          </a:p>
        </p:txBody>
      </p:sp>
      <p:pic>
        <p:nvPicPr>
          <p:cNvPr id="3" name="Immagine 2">
            <a:extLst>
              <a:ext uri="{FF2B5EF4-FFF2-40B4-BE49-F238E27FC236}">
                <a16:creationId xmlns:a16="http://schemas.microsoft.com/office/drawing/2014/main" id="{9951B96F-A1B4-46D4-8FDE-FD6704B8BB48}"/>
              </a:ext>
            </a:extLst>
          </p:cNvPr>
          <p:cNvPicPr>
            <a:picLocks noChangeAspect="1"/>
          </p:cNvPicPr>
          <p:nvPr/>
        </p:nvPicPr>
        <p:blipFill>
          <a:blip r:embed="rId2"/>
          <a:stretch>
            <a:fillRect/>
          </a:stretch>
        </p:blipFill>
        <p:spPr>
          <a:xfrm>
            <a:off x="3069771" y="378824"/>
            <a:ext cx="8578891" cy="6361610"/>
          </a:xfrm>
          <a:prstGeom prst="rect">
            <a:avLst/>
          </a:prstGeom>
        </p:spPr>
      </p:pic>
      <p:pic>
        <p:nvPicPr>
          <p:cNvPr id="9" name="Immagine 8">
            <a:extLst>
              <a:ext uri="{FF2B5EF4-FFF2-40B4-BE49-F238E27FC236}">
                <a16:creationId xmlns:a16="http://schemas.microsoft.com/office/drawing/2014/main" id="{E4437016-FFEF-47EC-BDA3-44800B128662}"/>
              </a:ext>
            </a:extLst>
          </p:cNvPr>
          <p:cNvPicPr>
            <a:picLocks noChangeAspect="1"/>
          </p:cNvPicPr>
          <p:nvPr/>
        </p:nvPicPr>
        <p:blipFill>
          <a:blip r:embed="rId3"/>
          <a:stretch>
            <a:fillRect/>
          </a:stretch>
        </p:blipFill>
        <p:spPr>
          <a:xfrm>
            <a:off x="187858" y="218282"/>
            <a:ext cx="1581150" cy="619125"/>
          </a:xfrm>
          <a:prstGeom prst="rect">
            <a:avLst/>
          </a:prstGeom>
        </p:spPr>
      </p:pic>
      <p:sp>
        <p:nvSpPr>
          <p:cNvPr id="7" name="CasellaDiTesto 6">
            <a:extLst>
              <a:ext uri="{FF2B5EF4-FFF2-40B4-BE49-F238E27FC236}">
                <a16:creationId xmlns:a16="http://schemas.microsoft.com/office/drawing/2014/main" id="{1580CAAD-603E-4ED7-AC92-41A300DE36D5}"/>
              </a:ext>
            </a:extLst>
          </p:cNvPr>
          <p:cNvSpPr txBox="1"/>
          <p:nvPr/>
        </p:nvSpPr>
        <p:spPr>
          <a:xfrm>
            <a:off x="186131" y="6314625"/>
            <a:ext cx="455023" cy="369332"/>
          </a:xfrm>
          <a:prstGeom prst="rect">
            <a:avLst/>
          </a:prstGeom>
          <a:noFill/>
        </p:spPr>
        <p:txBody>
          <a:bodyPr wrap="square" rtlCol="0">
            <a:spAutoFit/>
          </a:bodyPr>
          <a:lstStyle/>
          <a:p>
            <a:r>
              <a:rPr lang="it-IT" dirty="0"/>
              <a:t>4</a:t>
            </a:r>
          </a:p>
        </p:txBody>
      </p:sp>
    </p:spTree>
    <p:extLst>
      <p:ext uri="{BB962C8B-B14F-4D97-AF65-F5344CB8AC3E}">
        <p14:creationId xmlns:p14="http://schemas.microsoft.com/office/powerpoint/2010/main" val="8646445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solidFill>
                  <a:schemeClr val="bg1"/>
                </a:solidFill>
              </a:rPr>
              <a:t>Processo Integrato tra TFR e PA – </a:t>
            </a:r>
          </a:p>
          <a:p>
            <a:r>
              <a:rPr lang="en-US" sz="4000" dirty="0">
                <a:solidFill>
                  <a:schemeClr val="bg1"/>
                </a:solidFill>
              </a:rPr>
              <a:t>8 Step</a:t>
            </a:r>
            <a:endParaRPr lang="en-US" sz="3800" dirty="0">
              <a:solidFill>
                <a:schemeClr val="bg1"/>
              </a:solidFill>
            </a:endParaRPr>
          </a:p>
        </p:txBody>
      </p:sp>
      <p:sp>
        <p:nvSpPr>
          <p:cNvPr id="10" name="Connettore 9">
            <a:extLst>
              <a:ext uri="{FF2B5EF4-FFF2-40B4-BE49-F238E27FC236}">
                <a16:creationId xmlns:a16="http://schemas.microsoft.com/office/drawing/2014/main" id="{727A3508-9855-4C94-AAE1-5F390390AD48}"/>
              </a:ext>
            </a:extLst>
          </p:cNvPr>
          <p:cNvSpPr/>
          <p:nvPr/>
        </p:nvSpPr>
        <p:spPr>
          <a:xfrm>
            <a:off x="319148" y="4320955"/>
            <a:ext cx="3554141" cy="208899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en-US" sz="2000" b="1" dirty="0">
                <a:solidFill>
                  <a:srgbClr val="FF0000"/>
                </a:solidFill>
                <a:effectLst>
                  <a:outerShdw blurRad="38100" dist="38100" dir="2700000" algn="tl">
                    <a:srgbClr val="000000">
                      <a:alpha val="43137"/>
                    </a:srgbClr>
                  </a:outerShdw>
                </a:effectLst>
              </a:rPr>
              <a:t>Il Processo integrato tra TFR e Posizione Assicurativa è suddiviso in 8 step logici</a:t>
            </a:r>
            <a:r>
              <a:rPr lang="en-US" sz="2000" b="1" dirty="0">
                <a:solidFill>
                  <a:srgbClr val="FF0000"/>
                </a:solidFill>
              </a:rPr>
              <a:t>:</a:t>
            </a:r>
          </a:p>
        </p:txBody>
      </p:sp>
      <p:pic>
        <p:nvPicPr>
          <p:cNvPr id="4" name="Immagine 3">
            <a:extLst>
              <a:ext uri="{FF2B5EF4-FFF2-40B4-BE49-F238E27FC236}">
                <a16:creationId xmlns:a16="http://schemas.microsoft.com/office/drawing/2014/main" id="{EFEEA22B-012F-4B8C-86C4-2B8C41F768B4}"/>
              </a:ext>
            </a:extLst>
          </p:cNvPr>
          <p:cNvPicPr>
            <a:picLocks noChangeAspect="1"/>
          </p:cNvPicPr>
          <p:nvPr/>
        </p:nvPicPr>
        <p:blipFill>
          <a:blip r:embed="rId3"/>
          <a:stretch>
            <a:fillRect/>
          </a:stretch>
        </p:blipFill>
        <p:spPr>
          <a:xfrm>
            <a:off x="3880711" y="455479"/>
            <a:ext cx="7844945" cy="5952744"/>
          </a:xfrm>
          <a:prstGeom prst="rect">
            <a:avLst/>
          </a:prstGeom>
        </p:spPr>
      </p:pic>
      <p:sp>
        <p:nvSpPr>
          <p:cNvPr id="12" name="CasellaDiTesto 11">
            <a:extLst>
              <a:ext uri="{FF2B5EF4-FFF2-40B4-BE49-F238E27FC236}">
                <a16:creationId xmlns:a16="http://schemas.microsoft.com/office/drawing/2014/main" id="{0BC7A707-0718-41F9-938D-DEFC8044F272}"/>
              </a:ext>
            </a:extLst>
          </p:cNvPr>
          <p:cNvSpPr txBox="1"/>
          <p:nvPr/>
        </p:nvSpPr>
        <p:spPr>
          <a:xfrm>
            <a:off x="186131" y="6314625"/>
            <a:ext cx="455023" cy="369332"/>
          </a:xfrm>
          <a:prstGeom prst="rect">
            <a:avLst/>
          </a:prstGeom>
          <a:noFill/>
        </p:spPr>
        <p:txBody>
          <a:bodyPr wrap="square" rtlCol="0">
            <a:spAutoFit/>
          </a:bodyPr>
          <a:lstStyle/>
          <a:p>
            <a:r>
              <a:rPr lang="it-IT" dirty="0"/>
              <a:t>44</a:t>
            </a:r>
          </a:p>
        </p:txBody>
      </p:sp>
    </p:spTree>
    <p:extLst>
      <p:ext uri="{BB962C8B-B14F-4D97-AF65-F5344CB8AC3E}">
        <p14:creationId xmlns:p14="http://schemas.microsoft.com/office/powerpoint/2010/main" val="29103094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solidFill>
                  <a:schemeClr val="bg1"/>
                </a:solidFill>
              </a:rPr>
              <a:t>Processo Integrato tra TFR e PA – </a:t>
            </a:r>
          </a:p>
          <a:p>
            <a:r>
              <a:rPr lang="en-US" sz="4000" dirty="0">
                <a:solidFill>
                  <a:schemeClr val="bg1"/>
                </a:solidFill>
              </a:rPr>
              <a:t>8 Step</a:t>
            </a:r>
            <a:endParaRPr lang="en-US" sz="3800" dirty="0">
              <a:solidFill>
                <a:schemeClr val="bg1"/>
              </a:solidFill>
            </a:endParaRPr>
          </a:p>
        </p:txBody>
      </p:sp>
      <p:sp>
        <p:nvSpPr>
          <p:cNvPr id="10" name="Connettore 9">
            <a:extLst>
              <a:ext uri="{FF2B5EF4-FFF2-40B4-BE49-F238E27FC236}">
                <a16:creationId xmlns:a16="http://schemas.microsoft.com/office/drawing/2014/main" id="{727A3508-9855-4C94-AAE1-5F390390AD48}"/>
              </a:ext>
            </a:extLst>
          </p:cNvPr>
          <p:cNvSpPr/>
          <p:nvPr/>
        </p:nvSpPr>
        <p:spPr>
          <a:xfrm>
            <a:off x="361320" y="4320955"/>
            <a:ext cx="3554141" cy="2094692"/>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endParaRPr lang="en-US" sz="2400" b="1" u="sng" dirty="0">
              <a:solidFill>
                <a:srgbClr val="FF0000"/>
              </a:solidFill>
              <a:effectLst>
                <a:outerShdw blurRad="38100" dist="38100" dir="2700000" algn="tl">
                  <a:srgbClr val="000000">
                    <a:alpha val="43137"/>
                  </a:srgbClr>
                </a:outerShdw>
              </a:effectLst>
            </a:endParaRPr>
          </a:p>
          <a:p>
            <a:pPr>
              <a:lnSpc>
                <a:spcPct val="120000"/>
              </a:lnSpc>
            </a:pPr>
            <a:r>
              <a:rPr lang="en-US" sz="2400" b="1" dirty="0">
                <a:solidFill>
                  <a:srgbClr val="FF0000"/>
                </a:solidFill>
                <a:effectLst>
                  <a:outerShdw blurRad="38100" dist="38100" dir="2700000" algn="tl">
                    <a:srgbClr val="000000">
                      <a:alpha val="43137"/>
                    </a:srgbClr>
                  </a:outerShdw>
                </a:effectLst>
              </a:rPr>
              <a:t>Ultimo Miglio TFR</a:t>
            </a:r>
          </a:p>
        </p:txBody>
      </p:sp>
      <p:sp>
        <p:nvSpPr>
          <p:cNvPr id="12" name="Ettagono 11">
            <a:extLst>
              <a:ext uri="{FF2B5EF4-FFF2-40B4-BE49-F238E27FC236}">
                <a16:creationId xmlns:a16="http://schemas.microsoft.com/office/drawing/2014/main" id="{CEC92C55-1A49-486B-A3A7-772D8D83184F}"/>
              </a:ext>
            </a:extLst>
          </p:cNvPr>
          <p:cNvSpPr/>
          <p:nvPr/>
        </p:nvSpPr>
        <p:spPr>
          <a:xfrm>
            <a:off x="1681190" y="4453901"/>
            <a:ext cx="914400" cy="914400"/>
          </a:xfrm>
          <a:prstGeom prst="heptago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6000" dirty="0">
                <a:solidFill>
                  <a:schemeClr val="tx1"/>
                </a:solidFill>
              </a:rPr>
              <a:t>1</a:t>
            </a:r>
          </a:p>
        </p:txBody>
      </p:sp>
      <p:pic>
        <p:nvPicPr>
          <p:cNvPr id="3" name="Immagine 2">
            <a:extLst>
              <a:ext uri="{FF2B5EF4-FFF2-40B4-BE49-F238E27FC236}">
                <a16:creationId xmlns:a16="http://schemas.microsoft.com/office/drawing/2014/main" id="{9EF99256-FA49-4888-A13E-E05F5FC3E5D7}"/>
              </a:ext>
            </a:extLst>
          </p:cNvPr>
          <p:cNvPicPr>
            <a:picLocks noChangeAspect="1"/>
          </p:cNvPicPr>
          <p:nvPr/>
        </p:nvPicPr>
        <p:blipFill>
          <a:blip r:embed="rId3"/>
          <a:stretch>
            <a:fillRect/>
          </a:stretch>
        </p:blipFill>
        <p:spPr>
          <a:xfrm>
            <a:off x="4044599" y="455479"/>
            <a:ext cx="7681055" cy="5941879"/>
          </a:xfrm>
          <a:prstGeom prst="rect">
            <a:avLst/>
          </a:prstGeom>
        </p:spPr>
      </p:pic>
      <p:sp>
        <p:nvSpPr>
          <p:cNvPr id="13" name="CasellaDiTesto 12">
            <a:extLst>
              <a:ext uri="{FF2B5EF4-FFF2-40B4-BE49-F238E27FC236}">
                <a16:creationId xmlns:a16="http://schemas.microsoft.com/office/drawing/2014/main" id="{BB4AD4F2-A986-4F67-B2F6-D0716A03D7C3}"/>
              </a:ext>
            </a:extLst>
          </p:cNvPr>
          <p:cNvSpPr txBox="1"/>
          <p:nvPr/>
        </p:nvSpPr>
        <p:spPr>
          <a:xfrm>
            <a:off x="186131" y="6314625"/>
            <a:ext cx="455023" cy="369332"/>
          </a:xfrm>
          <a:prstGeom prst="rect">
            <a:avLst/>
          </a:prstGeom>
          <a:noFill/>
        </p:spPr>
        <p:txBody>
          <a:bodyPr wrap="square" rtlCol="0">
            <a:spAutoFit/>
          </a:bodyPr>
          <a:lstStyle/>
          <a:p>
            <a:r>
              <a:rPr lang="it-IT" dirty="0"/>
              <a:t>45</a:t>
            </a:r>
          </a:p>
        </p:txBody>
      </p:sp>
    </p:spTree>
    <p:extLst>
      <p:ext uri="{BB962C8B-B14F-4D97-AF65-F5344CB8AC3E}">
        <p14:creationId xmlns:p14="http://schemas.microsoft.com/office/powerpoint/2010/main" val="23864214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solidFill>
                  <a:schemeClr val="bg1"/>
                </a:solidFill>
              </a:rPr>
              <a:t>Processo Integrato tra TFR e PA – </a:t>
            </a:r>
          </a:p>
          <a:p>
            <a:r>
              <a:rPr lang="en-US" sz="4000" dirty="0">
                <a:solidFill>
                  <a:schemeClr val="bg1"/>
                </a:solidFill>
              </a:rPr>
              <a:t>8 Step</a:t>
            </a:r>
            <a:endParaRPr lang="en-US" sz="3800" dirty="0">
              <a:solidFill>
                <a:schemeClr val="bg1"/>
              </a:solidFill>
            </a:endParaRPr>
          </a:p>
        </p:txBody>
      </p:sp>
      <p:sp>
        <p:nvSpPr>
          <p:cNvPr id="10" name="Connettore 9">
            <a:extLst>
              <a:ext uri="{FF2B5EF4-FFF2-40B4-BE49-F238E27FC236}">
                <a16:creationId xmlns:a16="http://schemas.microsoft.com/office/drawing/2014/main" id="{727A3508-9855-4C94-AAE1-5F390390AD48}"/>
              </a:ext>
            </a:extLst>
          </p:cNvPr>
          <p:cNvSpPr/>
          <p:nvPr/>
        </p:nvSpPr>
        <p:spPr>
          <a:xfrm>
            <a:off x="361320" y="4452146"/>
            <a:ext cx="3575156" cy="1963501"/>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a:solidFill>
                  <a:srgbClr val="FF0000"/>
                </a:solidFill>
                <a:effectLst>
                  <a:outerShdw blurRad="38100" dist="38100" dir="2700000" algn="tl">
                    <a:srgbClr val="000000">
                      <a:alpha val="43137"/>
                    </a:srgbClr>
                  </a:outerShdw>
                </a:effectLst>
              </a:rPr>
              <a:t>Step 1: Inserimento Ultimo Miglio TFR</a:t>
            </a:r>
          </a:p>
        </p:txBody>
      </p:sp>
      <p:pic>
        <p:nvPicPr>
          <p:cNvPr id="2" name="Immagine 1">
            <a:extLst>
              <a:ext uri="{FF2B5EF4-FFF2-40B4-BE49-F238E27FC236}">
                <a16:creationId xmlns:a16="http://schemas.microsoft.com/office/drawing/2014/main" id="{AC0DBE9E-F2D6-414A-8548-864EE0330FC4}"/>
              </a:ext>
            </a:extLst>
          </p:cNvPr>
          <p:cNvPicPr>
            <a:picLocks noChangeAspect="1"/>
          </p:cNvPicPr>
          <p:nvPr/>
        </p:nvPicPr>
        <p:blipFill>
          <a:blip r:embed="rId3"/>
          <a:stretch>
            <a:fillRect/>
          </a:stretch>
        </p:blipFill>
        <p:spPr>
          <a:xfrm>
            <a:off x="4037179" y="455479"/>
            <a:ext cx="7681055" cy="5941879"/>
          </a:xfrm>
          <a:prstGeom prst="rect">
            <a:avLst/>
          </a:prstGeom>
        </p:spPr>
      </p:pic>
      <p:sp>
        <p:nvSpPr>
          <p:cNvPr id="12" name="CasellaDiTesto 11">
            <a:extLst>
              <a:ext uri="{FF2B5EF4-FFF2-40B4-BE49-F238E27FC236}">
                <a16:creationId xmlns:a16="http://schemas.microsoft.com/office/drawing/2014/main" id="{62FD57C0-E9CE-4F35-9DB8-AE8A698D4DE7}"/>
              </a:ext>
            </a:extLst>
          </p:cNvPr>
          <p:cNvSpPr txBox="1"/>
          <p:nvPr/>
        </p:nvSpPr>
        <p:spPr>
          <a:xfrm>
            <a:off x="186131" y="6314625"/>
            <a:ext cx="455023" cy="369332"/>
          </a:xfrm>
          <a:prstGeom prst="rect">
            <a:avLst/>
          </a:prstGeom>
          <a:noFill/>
        </p:spPr>
        <p:txBody>
          <a:bodyPr wrap="square" rtlCol="0">
            <a:spAutoFit/>
          </a:bodyPr>
          <a:lstStyle/>
          <a:p>
            <a:r>
              <a:rPr lang="it-IT" dirty="0"/>
              <a:t>46</a:t>
            </a:r>
          </a:p>
        </p:txBody>
      </p:sp>
    </p:spTree>
    <p:extLst>
      <p:ext uri="{BB962C8B-B14F-4D97-AF65-F5344CB8AC3E}">
        <p14:creationId xmlns:p14="http://schemas.microsoft.com/office/powerpoint/2010/main" val="22999187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solidFill>
                  <a:schemeClr val="bg1"/>
                </a:solidFill>
              </a:rPr>
              <a:t>Processo Integrato tra TFR e PA – </a:t>
            </a:r>
          </a:p>
          <a:p>
            <a:r>
              <a:rPr lang="en-US" sz="4000" dirty="0">
                <a:solidFill>
                  <a:schemeClr val="bg1"/>
                </a:solidFill>
              </a:rPr>
              <a:t>8 Step</a:t>
            </a:r>
            <a:endParaRPr lang="en-US" sz="3800" dirty="0">
              <a:solidFill>
                <a:schemeClr val="bg1"/>
              </a:solidFill>
            </a:endParaRPr>
          </a:p>
        </p:txBody>
      </p:sp>
      <p:sp>
        <p:nvSpPr>
          <p:cNvPr id="10" name="Connettore 9">
            <a:extLst>
              <a:ext uri="{FF2B5EF4-FFF2-40B4-BE49-F238E27FC236}">
                <a16:creationId xmlns:a16="http://schemas.microsoft.com/office/drawing/2014/main" id="{727A3508-9855-4C94-AAE1-5F390390AD48}"/>
              </a:ext>
            </a:extLst>
          </p:cNvPr>
          <p:cNvSpPr/>
          <p:nvPr/>
        </p:nvSpPr>
        <p:spPr>
          <a:xfrm>
            <a:off x="361320" y="4320955"/>
            <a:ext cx="3554141" cy="2094692"/>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endParaRPr lang="en-US" sz="2400" b="1" u="sng" dirty="0">
              <a:solidFill>
                <a:srgbClr val="FF0000"/>
              </a:solidFill>
              <a:effectLst>
                <a:outerShdw blurRad="38100" dist="38100" dir="2700000" algn="tl">
                  <a:srgbClr val="000000">
                    <a:alpha val="43137"/>
                  </a:srgbClr>
                </a:outerShdw>
              </a:effectLst>
            </a:endParaRPr>
          </a:p>
          <a:p>
            <a:pPr>
              <a:lnSpc>
                <a:spcPct val="120000"/>
              </a:lnSpc>
            </a:pPr>
            <a:r>
              <a:rPr lang="it-IT" sz="2400" b="1" dirty="0">
                <a:solidFill>
                  <a:srgbClr val="FF0000"/>
                </a:solidFill>
                <a:effectLst>
                  <a:outerShdw blurRad="38100" dist="38100" dir="2700000" algn="tl">
                    <a:srgbClr val="000000">
                      <a:alpha val="43137"/>
                    </a:srgbClr>
                  </a:outerShdw>
                </a:effectLst>
              </a:rPr>
              <a:t>Richiesta predisposizione PA per TFR</a:t>
            </a:r>
            <a:endParaRPr lang="en-US" sz="2400" b="1" dirty="0">
              <a:solidFill>
                <a:srgbClr val="FF0000"/>
              </a:solidFill>
              <a:effectLst>
                <a:outerShdw blurRad="38100" dist="38100" dir="2700000" algn="tl">
                  <a:srgbClr val="000000">
                    <a:alpha val="43137"/>
                  </a:srgbClr>
                </a:outerShdw>
              </a:effectLst>
            </a:endParaRPr>
          </a:p>
        </p:txBody>
      </p:sp>
      <p:sp>
        <p:nvSpPr>
          <p:cNvPr id="12" name="Ettagono 11">
            <a:extLst>
              <a:ext uri="{FF2B5EF4-FFF2-40B4-BE49-F238E27FC236}">
                <a16:creationId xmlns:a16="http://schemas.microsoft.com/office/drawing/2014/main" id="{CEC92C55-1A49-486B-A3A7-772D8D83184F}"/>
              </a:ext>
            </a:extLst>
          </p:cNvPr>
          <p:cNvSpPr/>
          <p:nvPr/>
        </p:nvSpPr>
        <p:spPr>
          <a:xfrm>
            <a:off x="1681190" y="4150424"/>
            <a:ext cx="914400" cy="914400"/>
          </a:xfrm>
          <a:prstGeom prst="heptago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6000" dirty="0">
                <a:solidFill>
                  <a:schemeClr val="tx1"/>
                </a:solidFill>
              </a:rPr>
              <a:t>2</a:t>
            </a:r>
          </a:p>
        </p:txBody>
      </p:sp>
      <p:pic>
        <p:nvPicPr>
          <p:cNvPr id="2" name="Immagine 1">
            <a:extLst>
              <a:ext uri="{FF2B5EF4-FFF2-40B4-BE49-F238E27FC236}">
                <a16:creationId xmlns:a16="http://schemas.microsoft.com/office/drawing/2014/main" id="{862DBE69-E7BD-41A2-8DAE-F6B41E725F5D}"/>
              </a:ext>
            </a:extLst>
          </p:cNvPr>
          <p:cNvPicPr>
            <a:picLocks noChangeAspect="1"/>
          </p:cNvPicPr>
          <p:nvPr/>
        </p:nvPicPr>
        <p:blipFill>
          <a:blip r:embed="rId3"/>
          <a:stretch>
            <a:fillRect/>
          </a:stretch>
        </p:blipFill>
        <p:spPr>
          <a:xfrm>
            <a:off x="4044598" y="455479"/>
            <a:ext cx="7681055" cy="5941879"/>
          </a:xfrm>
          <a:prstGeom prst="rect">
            <a:avLst/>
          </a:prstGeom>
        </p:spPr>
      </p:pic>
      <p:sp>
        <p:nvSpPr>
          <p:cNvPr id="13" name="CasellaDiTesto 12">
            <a:extLst>
              <a:ext uri="{FF2B5EF4-FFF2-40B4-BE49-F238E27FC236}">
                <a16:creationId xmlns:a16="http://schemas.microsoft.com/office/drawing/2014/main" id="{A13010D8-8657-425D-BE71-679C4C018327}"/>
              </a:ext>
            </a:extLst>
          </p:cNvPr>
          <p:cNvSpPr txBox="1"/>
          <p:nvPr/>
        </p:nvSpPr>
        <p:spPr>
          <a:xfrm>
            <a:off x="186131" y="6314625"/>
            <a:ext cx="455023" cy="369332"/>
          </a:xfrm>
          <a:prstGeom prst="rect">
            <a:avLst/>
          </a:prstGeom>
          <a:noFill/>
        </p:spPr>
        <p:txBody>
          <a:bodyPr wrap="square" rtlCol="0">
            <a:spAutoFit/>
          </a:bodyPr>
          <a:lstStyle/>
          <a:p>
            <a:r>
              <a:rPr lang="it-IT" dirty="0"/>
              <a:t>47</a:t>
            </a:r>
          </a:p>
        </p:txBody>
      </p:sp>
    </p:spTree>
    <p:extLst>
      <p:ext uri="{BB962C8B-B14F-4D97-AF65-F5344CB8AC3E}">
        <p14:creationId xmlns:p14="http://schemas.microsoft.com/office/powerpoint/2010/main" val="6434807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solidFill>
                  <a:schemeClr val="bg1"/>
                </a:solidFill>
              </a:rPr>
              <a:t>Processo Integrato tra TFR e PA – </a:t>
            </a:r>
          </a:p>
          <a:p>
            <a:r>
              <a:rPr lang="en-US" sz="4000" dirty="0">
                <a:solidFill>
                  <a:schemeClr val="bg1"/>
                </a:solidFill>
              </a:rPr>
              <a:t>8 Step</a:t>
            </a:r>
            <a:endParaRPr lang="en-US" sz="3800" dirty="0">
              <a:solidFill>
                <a:schemeClr val="bg1"/>
              </a:solidFill>
            </a:endParaRPr>
          </a:p>
        </p:txBody>
      </p:sp>
      <p:sp>
        <p:nvSpPr>
          <p:cNvPr id="10" name="Connettore 9">
            <a:extLst>
              <a:ext uri="{FF2B5EF4-FFF2-40B4-BE49-F238E27FC236}">
                <a16:creationId xmlns:a16="http://schemas.microsoft.com/office/drawing/2014/main" id="{727A3508-9855-4C94-AAE1-5F390390AD48}"/>
              </a:ext>
            </a:extLst>
          </p:cNvPr>
          <p:cNvSpPr/>
          <p:nvPr/>
        </p:nvSpPr>
        <p:spPr>
          <a:xfrm>
            <a:off x="361320" y="4452146"/>
            <a:ext cx="3575156" cy="1963501"/>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a:solidFill>
                  <a:srgbClr val="FF0000"/>
                </a:solidFill>
                <a:effectLst>
                  <a:outerShdw blurRad="38100" dist="38100" dir="2700000" algn="tl">
                    <a:srgbClr val="000000">
                      <a:alpha val="43137"/>
                    </a:srgbClr>
                  </a:outerShdw>
                </a:effectLst>
              </a:rPr>
              <a:t>Step 2: </a:t>
            </a:r>
          </a:p>
          <a:p>
            <a:pPr algn="ctr"/>
            <a:r>
              <a:rPr lang="it-IT" sz="2400" b="1" dirty="0">
                <a:solidFill>
                  <a:srgbClr val="FF0000"/>
                </a:solidFill>
                <a:effectLst>
                  <a:outerShdw blurRad="38100" dist="38100" dir="2700000" algn="tl">
                    <a:srgbClr val="000000">
                      <a:alpha val="43137"/>
                    </a:srgbClr>
                  </a:outerShdw>
                </a:effectLst>
              </a:rPr>
              <a:t>Richiesta predisposizione PA per TFR</a:t>
            </a:r>
          </a:p>
        </p:txBody>
      </p:sp>
      <p:pic>
        <p:nvPicPr>
          <p:cNvPr id="2" name="Immagine 1">
            <a:extLst>
              <a:ext uri="{FF2B5EF4-FFF2-40B4-BE49-F238E27FC236}">
                <a16:creationId xmlns:a16="http://schemas.microsoft.com/office/drawing/2014/main" id="{23B09330-5DEC-4C3A-834E-BBF7B9323189}"/>
              </a:ext>
            </a:extLst>
          </p:cNvPr>
          <p:cNvPicPr>
            <a:picLocks noChangeAspect="1"/>
          </p:cNvPicPr>
          <p:nvPr/>
        </p:nvPicPr>
        <p:blipFill>
          <a:blip r:embed="rId3"/>
          <a:stretch>
            <a:fillRect/>
          </a:stretch>
        </p:blipFill>
        <p:spPr>
          <a:xfrm>
            <a:off x="4037178" y="455478"/>
            <a:ext cx="7681055" cy="5941879"/>
          </a:xfrm>
          <a:prstGeom prst="rect">
            <a:avLst/>
          </a:prstGeom>
        </p:spPr>
      </p:pic>
      <p:sp>
        <p:nvSpPr>
          <p:cNvPr id="12" name="CasellaDiTesto 11">
            <a:extLst>
              <a:ext uri="{FF2B5EF4-FFF2-40B4-BE49-F238E27FC236}">
                <a16:creationId xmlns:a16="http://schemas.microsoft.com/office/drawing/2014/main" id="{5887E002-F92F-4EB3-848B-77CA73154B0C}"/>
              </a:ext>
            </a:extLst>
          </p:cNvPr>
          <p:cNvSpPr txBox="1"/>
          <p:nvPr/>
        </p:nvSpPr>
        <p:spPr>
          <a:xfrm>
            <a:off x="186131" y="6314625"/>
            <a:ext cx="455023" cy="369332"/>
          </a:xfrm>
          <a:prstGeom prst="rect">
            <a:avLst/>
          </a:prstGeom>
          <a:noFill/>
        </p:spPr>
        <p:txBody>
          <a:bodyPr wrap="square" rtlCol="0">
            <a:spAutoFit/>
          </a:bodyPr>
          <a:lstStyle/>
          <a:p>
            <a:r>
              <a:rPr lang="it-IT" dirty="0"/>
              <a:t>48</a:t>
            </a:r>
          </a:p>
        </p:txBody>
      </p:sp>
    </p:spTree>
    <p:extLst>
      <p:ext uri="{BB962C8B-B14F-4D97-AF65-F5344CB8AC3E}">
        <p14:creationId xmlns:p14="http://schemas.microsoft.com/office/powerpoint/2010/main" val="36244348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solidFill>
                  <a:schemeClr val="bg1"/>
                </a:solidFill>
              </a:rPr>
              <a:t>Processo Integrato tra TFR e PA – </a:t>
            </a:r>
          </a:p>
          <a:p>
            <a:r>
              <a:rPr lang="en-US" sz="4000" dirty="0">
                <a:solidFill>
                  <a:schemeClr val="bg1"/>
                </a:solidFill>
              </a:rPr>
              <a:t>8 Step</a:t>
            </a:r>
            <a:endParaRPr lang="en-US" sz="3800" dirty="0">
              <a:solidFill>
                <a:schemeClr val="bg1"/>
              </a:solidFill>
            </a:endParaRPr>
          </a:p>
        </p:txBody>
      </p:sp>
      <p:sp>
        <p:nvSpPr>
          <p:cNvPr id="10" name="Connettore 9">
            <a:extLst>
              <a:ext uri="{FF2B5EF4-FFF2-40B4-BE49-F238E27FC236}">
                <a16:creationId xmlns:a16="http://schemas.microsoft.com/office/drawing/2014/main" id="{727A3508-9855-4C94-AAE1-5F390390AD48}"/>
              </a:ext>
            </a:extLst>
          </p:cNvPr>
          <p:cNvSpPr/>
          <p:nvPr/>
        </p:nvSpPr>
        <p:spPr>
          <a:xfrm>
            <a:off x="361320" y="4320955"/>
            <a:ext cx="3554141" cy="2094692"/>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endParaRPr lang="en-US" sz="2400" b="1" u="sng" dirty="0">
              <a:solidFill>
                <a:srgbClr val="FF0000"/>
              </a:solidFill>
              <a:effectLst>
                <a:outerShdw blurRad="38100" dist="38100" dir="2700000" algn="tl">
                  <a:srgbClr val="000000">
                    <a:alpha val="43137"/>
                  </a:srgbClr>
                </a:outerShdw>
              </a:effectLst>
            </a:endParaRPr>
          </a:p>
          <a:p>
            <a:pPr algn="ctr">
              <a:lnSpc>
                <a:spcPct val="120000"/>
              </a:lnSpc>
            </a:pPr>
            <a:r>
              <a:rPr lang="it-IT" sz="2400" b="1" dirty="0">
                <a:solidFill>
                  <a:srgbClr val="FF0000"/>
                </a:solidFill>
                <a:effectLst>
                  <a:outerShdw blurRad="38100" dist="38100" dir="2700000" algn="tl">
                    <a:srgbClr val="000000">
                      <a:alpha val="43137"/>
                    </a:srgbClr>
                  </a:outerShdw>
                </a:effectLst>
              </a:rPr>
              <a:t>Predisposizione PA (Certificazione PA)  per TFR</a:t>
            </a:r>
            <a:endParaRPr lang="en-US" sz="2400" b="1" dirty="0">
              <a:solidFill>
                <a:srgbClr val="FF0000"/>
              </a:solidFill>
              <a:effectLst>
                <a:outerShdw blurRad="38100" dist="38100" dir="2700000" algn="tl">
                  <a:srgbClr val="000000">
                    <a:alpha val="43137"/>
                  </a:srgbClr>
                </a:outerShdw>
              </a:effectLst>
            </a:endParaRPr>
          </a:p>
        </p:txBody>
      </p:sp>
      <p:sp>
        <p:nvSpPr>
          <p:cNvPr id="12" name="Ettagono 11">
            <a:extLst>
              <a:ext uri="{FF2B5EF4-FFF2-40B4-BE49-F238E27FC236}">
                <a16:creationId xmlns:a16="http://schemas.microsoft.com/office/drawing/2014/main" id="{CEC92C55-1A49-486B-A3A7-772D8D83184F}"/>
              </a:ext>
            </a:extLst>
          </p:cNvPr>
          <p:cNvSpPr/>
          <p:nvPr/>
        </p:nvSpPr>
        <p:spPr>
          <a:xfrm>
            <a:off x="1681190" y="4150424"/>
            <a:ext cx="914400" cy="914400"/>
          </a:xfrm>
          <a:prstGeom prst="heptago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6000" dirty="0">
                <a:solidFill>
                  <a:schemeClr val="tx1"/>
                </a:solidFill>
              </a:rPr>
              <a:t>3</a:t>
            </a:r>
          </a:p>
        </p:txBody>
      </p:sp>
      <p:pic>
        <p:nvPicPr>
          <p:cNvPr id="3" name="Immagine 2">
            <a:extLst>
              <a:ext uri="{FF2B5EF4-FFF2-40B4-BE49-F238E27FC236}">
                <a16:creationId xmlns:a16="http://schemas.microsoft.com/office/drawing/2014/main" id="{B1E14683-21B6-45F9-BEF9-CFCF1E79A5A9}"/>
              </a:ext>
            </a:extLst>
          </p:cNvPr>
          <p:cNvPicPr>
            <a:picLocks noChangeAspect="1"/>
          </p:cNvPicPr>
          <p:nvPr/>
        </p:nvPicPr>
        <p:blipFill>
          <a:blip r:embed="rId3"/>
          <a:stretch>
            <a:fillRect/>
          </a:stretch>
        </p:blipFill>
        <p:spPr>
          <a:xfrm>
            <a:off x="4044598" y="448055"/>
            <a:ext cx="7681055" cy="5941879"/>
          </a:xfrm>
          <a:prstGeom prst="rect">
            <a:avLst/>
          </a:prstGeom>
        </p:spPr>
      </p:pic>
      <p:sp>
        <p:nvSpPr>
          <p:cNvPr id="13" name="CasellaDiTesto 12">
            <a:extLst>
              <a:ext uri="{FF2B5EF4-FFF2-40B4-BE49-F238E27FC236}">
                <a16:creationId xmlns:a16="http://schemas.microsoft.com/office/drawing/2014/main" id="{3A8E96F1-60B7-49D4-8FE4-A580FCE1CBDE}"/>
              </a:ext>
            </a:extLst>
          </p:cNvPr>
          <p:cNvSpPr txBox="1"/>
          <p:nvPr/>
        </p:nvSpPr>
        <p:spPr>
          <a:xfrm>
            <a:off x="186131" y="6314625"/>
            <a:ext cx="455023" cy="369332"/>
          </a:xfrm>
          <a:prstGeom prst="rect">
            <a:avLst/>
          </a:prstGeom>
          <a:noFill/>
        </p:spPr>
        <p:txBody>
          <a:bodyPr wrap="square" rtlCol="0">
            <a:spAutoFit/>
          </a:bodyPr>
          <a:lstStyle/>
          <a:p>
            <a:r>
              <a:rPr lang="it-IT" dirty="0"/>
              <a:t>49</a:t>
            </a:r>
          </a:p>
        </p:txBody>
      </p:sp>
    </p:spTree>
    <p:extLst>
      <p:ext uri="{BB962C8B-B14F-4D97-AF65-F5344CB8AC3E}">
        <p14:creationId xmlns:p14="http://schemas.microsoft.com/office/powerpoint/2010/main" val="11157084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solidFill>
                  <a:schemeClr val="bg1"/>
                </a:solidFill>
              </a:rPr>
              <a:t>Processo Integrato tra TFR e PA – </a:t>
            </a:r>
          </a:p>
          <a:p>
            <a:r>
              <a:rPr lang="en-US" sz="4000" dirty="0">
                <a:solidFill>
                  <a:schemeClr val="bg1"/>
                </a:solidFill>
              </a:rPr>
              <a:t>8 Step</a:t>
            </a:r>
            <a:endParaRPr lang="en-US" sz="3800" dirty="0">
              <a:solidFill>
                <a:schemeClr val="bg1"/>
              </a:solidFill>
            </a:endParaRPr>
          </a:p>
        </p:txBody>
      </p:sp>
      <p:sp>
        <p:nvSpPr>
          <p:cNvPr id="10" name="Connettore 9">
            <a:extLst>
              <a:ext uri="{FF2B5EF4-FFF2-40B4-BE49-F238E27FC236}">
                <a16:creationId xmlns:a16="http://schemas.microsoft.com/office/drawing/2014/main" id="{727A3508-9855-4C94-AAE1-5F390390AD48}"/>
              </a:ext>
            </a:extLst>
          </p:cNvPr>
          <p:cNvSpPr/>
          <p:nvPr/>
        </p:nvSpPr>
        <p:spPr>
          <a:xfrm>
            <a:off x="361320" y="4452146"/>
            <a:ext cx="3575156" cy="1963501"/>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a:solidFill>
                  <a:srgbClr val="FF0000"/>
                </a:solidFill>
                <a:effectLst>
                  <a:outerShdw blurRad="38100" dist="38100" dir="2700000" algn="tl">
                    <a:srgbClr val="000000">
                      <a:alpha val="43137"/>
                    </a:srgbClr>
                  </a:outerShdw>
                </a:effectLst>
              </a:rPr>
              <a:t>Step 3: </a:t>
            </a:r>
          </a:p>
          <a:p>
            <a:pPr algn="ctr"/>
            <a:r>
              <a:rPr lang="it-IT" sz="2400" b="1" dirty="0">
                <a:solidFill>
                  <a:srgbClr val="FF0000"/>
                </a:solidFill>
                <a:effectLst>
                  <a:outerShdw blurRad="38100" dist="38100" dir="2700000" algn="tl">
                    <a:srgbClr val="000000">
                      <a:alpha val="43137"/>
                    </a:srgbClr>
                  </a:outerShdw>
                </a:effectLst>
              </a:rPr>
              <a:t>Predisposizione PA (Certificazione PA)  per TFR</a:t>
            </a:r>
          </a:p>
        </p:txBody>
      </p:sp>
      <p:pic>
        <p:nvPicPr>
          <p:cNvPr id="3" name="Immagine 2">
            <a:extLst>
              <a:ext uri="{FF2B5EF4-FFF2-40B4-BE49-F238E27FC236}">
                <a16:creationId xmlns:a16="http://schemas.microsoft.com/office/drawing/2014/main" id="{8B9DF0EC-2F1D-4AB4-B411-FC9B6C2A3EC2}"/>
              </a:ext>
            </a:extLst>
          </p:cNvPr>
          <p:cNvPicPr>
            <a:picLocks noChangeAspect="1"/>
          </p:cNvPicPr>
          <p:nvPr/>
        </p:nvPicPr>
        <p:blipFill>
          <a:blip r:embed="rId3"/>
          <a:stretch>
            <a:fillRect/>
          </a:stretch>
        </p:blipFill>
        <p:spPr>
          <a:xfrm>
            <a:off x="4044599" y="455479"/>
            <a:ext cx="7681054" cy="5941879"/>
          </a:xfrm>
          <a:prstGeom prst="rect">
            <a:avLst/>
          </a:prstGeom>
        </p:spPr>
      </p:pic>
      <p:sp>
        <p:nvSpPr>
          <p:cNvPr id="12" name="CasellaDiTesto 11">
            <a:extLst>
              <a:ext uri="{FF2B5EF4-FFF2-40B4-BE49-F238E27FC236}">
                <a16:creationId xmlns:a16="http://schemas.microsoft.com/office/drawing/2014/main" id="{9595AD5A-FD27-4AEA-BC0C-EADB2358A374}"/>
              </a:ext>
            </a:extLst>
          </p:cNvPr>
          <p:cNvSpPr txBox="1"/>
          <p:nvPr/>
        </p:nvSpPr>
        <p:spPr>
          <a:xfrm>
            <a:off x="186131" y="6314625"/>
            <a:ext cx="455023" cy="369332"/>
          </a:xfrm>
          <a:prstGeom prst="rect">
            <a:avLst/>
          </a:prstGeom>
          <a:noFill/>
        </p:spPr>
        <p:txBody>
          <a:bodyPr wrap="square" rtlCol="0">
            <a:spAutoFit/>
          </a:bodyPr>
          <a:lstStyle/>
          <a:p>
            <a:r>
              <a:rPr lang="it-IT" dirty="0"/>
              <a:t>50</a:t>
            </a:r>
          </a:p>
        </p:txBody>
      </p:sp>
    </p:spTree>
    <p:extLst>
      <p:ext uri="{BB962C8B-B14F-4D97-AF65-F5344CB8AC3E}">
        <p14:creationId xmlns:p14="http://schemas.microsoft.com/office/powerpoint/2010/main" val="1175755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olo 1">
            <a:extLst>
              <a:ext uri="{FF2B5EF4-FFF2-40B4-BE49-F238E27FC236}">
                <a16:creationId xmlns:a16="http://schemas.microsoft.com/office/drawing/2014/main" id="{F1428F2E-1E96-4FB0-BC71-C82B00DD5F1E}"/>
              </a:ext>
            </a:extLst>
          </p:cNvPr>
          <p:cNvSpPr>
            <a:spLocks noGrp="1"/>
          </p:cNvSpPr>
          <p:nvPr>
            <p:ph type="title"/>
          </p:nvPr>
        </p:nvSpPr>
        <p:spPr>
          <a:xfrm>
            <a:off x="777240" y="731519"/>
            <a:ext cx="2845191" cy="3237579"/>
          </a:xfrm>
          <a:solidFill>
            <a:srgbClr val="0070C0"/>
          </a:solidFill>
        </p:spPr>
        <p:txBody>
          <a:bodyPr>
            <a:normAutofit/>
          </a:bodyPr>
          <a:lstStyle/>
          <a:p>
            <a:pPr algn="ctr"/>
            <a:r>
              <a:rPr lang="it-IT" sz="2400" dirty="0">
                <a:solidFill>
                  <a:schemeClr val="bg1"/>
                </a:solidFill>
                <a:effectLst>
                  <a:outerShdw blurRad="38100" dist="38100" dir="2700000" algn="tl">
                    <a:srgbClr val="000000">
                      <a:alpha val="43137"/>
                    </a:srgbClr>
                  </a:outerShdw>
                </a:effectLst>
              </a:rPr>
              <a:t>Reingegnerizzazione</a:t>
            </a:r>
            <a:r>
              <a:rPr lang="it-IT" sz="4000" dirty="0">
                <a:solidFill>
                  <a:schemeClr val="bg1"/>
                </a:solidFill>
                <a:effectLst>
                  <a:outerShdw blurRad="38100" dist="38100" dir="2700000" algn="tl">
                    <a:srgbClr val="000000">
                      <a:alpha val="43137"/>
                    </a:srgbClr>
                  </a:outerShdw>
                </a:effectLst>
              </a:rPr>
              <a:t>  </a:t>
            </a:r>
            <a:br>
              <a:rPr lang="it-IT" sz="4000" dirty="0">
                <a:solidFill>
                  <a:schemeClr val="bg1"/>
                </a:solidFill>
                <a:effectLst>
                  <a:outerShdw blurRad="38100" dist="38100" dir="2700000" algn="tl">
                    <a:srgbClr val="000000">
                      <a:alpha val="43137"/>
                    </a:srgbClr>
                  </a:outerShdw>
                </a:effectLst>
              </a:rPr>
            </a:br>
            <a:r>
              <a:rPr lang="it-IT" sz="2800" dirty="0">
                <a:solidFill>
                  <a:schemeClr val="bg1"/>
                </a:solidFill>
                <a:effectLst>
                  <a:outerShdw blurRad="38100" dist="38100" dir="2700000" algn="tl">
                    <a:srgbClr val="000000">
                      <a:alpha val="43137"/>
                    </a:srgbClr>
                  </a:outerShdw>
                </a:effectLst>
              </a:rPr>
              <a:t>TFR dipendenti pubblici</a:t>
            </a:r>
            <a:endParaRPr lang="en-US" sz="2800" dirty="0">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fontScale="25000" lnSpcReduction="20000"/>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4000" dirty="0"/>
          </a:p>
          <a:p>
            <a:r>
              <a:rPr lang="en-US" sz="11200" dirty="0">
                <a:effectLst>
                  <a:outerShdw blurRad="38100" dist="38100" dir="2700000" algn="tl">
                    <a:srgbClr val="000000">
                      <a:alpha val="43137"/>
                    </a:srgbClr>
                  </a:outerShdw>
                </a:effectLst>
              </a:rPr>
              <a:t>Il Sistema attuale e le sue criticità</a:t>
            </a:r>
          </a:p>
          <a:p>
            <a:r>
              <a:rPr lang="en-US" sz="11200" dirty="0">
                <a:effectLst>
                  <a:outerShdw blurRad="38100" dist="38100" dir="2700000" algn="tl">
                    <a:srgbClr val="000000">
                      <a:alpha val="43137"/>
                    </a:srgbClr>
                  </a:outerShdw>
                </a:effectLst>
              </a:rPr>
              <a:t>Obiettivi del cambiamento</a:t>
            </a:r>
          </a:p>
          <a:p>
            <a:r>
              <a:rPr lang="en-US" sz="11200" dirty="0">
                <a:effectLst>
                  <a:outerShdw blurRad="38100" dist="38100" dir="2700000" algn="tl">
                    <a:srgbClr val="000000">
                      <a:alpha val="43137"/>
                    </a:srgbClr>
                  </a:outerShdw>
                </a:effectLst>
              </a:rPr>
              <a:t>Progetto 2018-2020</a:t>
            </a:r>
          </a:p>
          <a:p>
            <a:r>
              <a:rPr lang="en-US" sz="11200" dirty="0">
                <a:effectLst>
                  <a:outerShdw blurRad="38100" dist="38100" dir="2700000" algn="tl">
                    <a:srgbClr val="000000">
                      <a:alpha val="43137"/>
                    </a:srgbClr>
                  </a:outerShdw>
                </a:effectLst>
              </a:rPr>
              <a:t>ListaPosPA e TFR dipendente pubblici</a:t>
            </a:r>
          </a:p>
          <a:p>
            <a:r>
              <a:rPr lang="en-US" sz="11200" dirty="0">
                <a:effectLst>
                  <a:outerShdw blurRad="38100" dist="38100" dir="2700000" algn="tl">
                    <a:srgbClr val="000000">
                      <a:alpha val="43137"/>
                    </a:srgbClr>
                  </a:outerShdw>
                </a:effectLst>
              </a:rPr>
              <a:t>Descrizione del processo integrato tra TFR e PA</a:t>
            </a:r>
          </a:p>
          <a:p>
            <a:r>
              <a:rPr lang="en-US" sz="11200" dirty="0">
                <a:effectLst>
                  <a:outerShdw blurRad="38100" dist="38100" dir="2700000" algn="tl">
                    <a:srgbClr val="000000">
                      <a:alpha val="43137"/>
                    </a:srgbClr>
                  </a:outerShdw>
                </a:effectLst>
              </a:rPr>
              <a:t>Fasi del processo integrato tra TFR e PA</a:t>
            </a:r>
          </a:p>
          <a:p>
            <a:r>
              <a:rPr lang="en-US" sz="11200" dirty="0">
                <a:effectLst>
                  <a:outerShdw blurRad="38100" dist="38100" dir="2700000" algn="tl">
                    <a:srgbClr val="000000">
                      <a:alpha val="43137"/>
                    </a:srgbClr>
                  </a:outerShdw>
                </a:effectLst>
              </a:rPr>
              <a:t>Approfondimento su “Ultimo Miglio TFR”</a:t>
            </a:r>
          </a:p>
          <a:p>
            <a:r>
              <a:rPr lang="en-US" sz="11200" dirty="0">
                <a:effectLst>
                  <a:outerShdw blurRad="38100" dist="38100" dir="2700000" algn="tl">
                    <a:srgbClr val="000000">
                      <a:alpha val="43137"/>
                    </a:srgbClr>
                  </a:outerShdw>
                </a:effectLst>
              </a:rPr>
              <a:t>Approfondimenti sulle novità del gestionale SIN-TFR</a:t>
            </a:r>
          </a:p>
          <a:p>
            <a:r>
              <a:rPr lang="en-US" sz="11200" dirty="0">
                <a:effectLst>
                  <a:outerShdw blurRad="38100" dist="38100" dir="2700000" algn="tl">
                    <a:srgbClr val="000000">
                      <a:alpha val="43137"/>
                    </a:srgbClr>
                  </a:outerShdw>
                </a:effectLst>
              </a:rPr>
              <a:t>Cruscotto accantonamenti </a:t>
            </a:r>
          </a:p>
          <a:p>
            <a:r>
              <a:rPr lang="en-US" sz="11200" dirty="0">
                <a:effectLst>
                  <a:outerShdw blurRad="38100" dist="38100" dir="2700000" algn="tl">
                    <a:srgbClr val="000000">
                      <a:alpha val="43137"/>
                    </a:srgbClr>
                  </a:outerShdw>
                </a:effectLst>
              </a:rPr>
              <a:t>Simulatore di prestazione</a:t>
            </a:r>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6" name="Connettore 5">
            <a:extLst>
              <a:ext uri="{FF2B5EF4-FFF2-40B4-BE49-F238E27FC236}">
                <a16:creationId xmlns:a16="http://schemas.microsoft.com/office/drawing/2014/main" id="{99E8BDAE-1FC0-4FCA-8C78-2BA6D39AD25B}"/>
              </a:ext>
            </a:extLst>
          </p:cNvPr>
          <p:cNvSpPr/>
          <p:nvPr/>
        </p:nvSpPr>
        <p:spPr>
          <a:xfrm>
            <a:off x="287383" y="4479086"/>
            <a:ext cx="3593329" cy="1817212"/>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lvl="1" algn="ctr"/>
            <a:r>
              <a:rPr lang="it-IT" sz="4400" b="1" dirty="0">
                <a:solidFill>
                  <a:srgbClr val="FF0000"/>
                </a:solidFill>
                <a:effectLst>
                  <a:outerShdw blurRad="38100" dist="38100" dir="2700000" algn="tl">
                    <a:srgbClr val="000000">
                      <a:alpha val="43137"/>
                    </a:srgbClr>
                  </a:outerShdw>
                </a:effectLst>
              </a:rPr>
              <a:t>AGENDA</a:t>
            </a:r>
            <a:endParaRPr lang="en-US" sz="4400" b="1" dirty="0">
              <a:solidFill>
                <a:srgbClr val="FF0000"/>
              </a:solidFill>
              <a:effectLst>
                <a:outerShdw blurRad="38100" dist="38100" dir="2700000" algn="tl">
                  <a:srgbClr val="000000">
                    <a:alpha val="43137"/>
                  </a:srgbClr>
                </a:outerShdw>
              </a:effectLst>
            </a:endParaRPr>
          </a:p>
        </p:txBody>
      </p:sp>
      <p:sp>
        <p:nvSpPr>
          <p:cNvPr id="9" name="CasellaDiTesto 8">
            <a:extLst>
              <a:ext uri="{FF2B5EF4-FFF2-40B4-BE49-F238E27FC236}">
                <a16:creationId xmlns:a16="http://schemas.microsoft.com/office/drawing/2014/main" id="{27BA1F22-70B8-475D-9AA1-3AD6B89D2B32}"/>
              </a:ext>
            </a:extLst>
          </p:cNvPr>
          <p:cNvSpPr txBox="1"/>
          <p:nvPr/>
        </p:nvSpPr>
        <p:spPr>
          <a:xfrm>
            <a:off x="186131" y="6314625"/>
            <a:ext cx="455023" cy="369332"/>
          </a:xfrm>
          <a:prstGeom prst="rect">
            <a:avLst/>
          </a:prstGeom>
          <a:noFill/>
        </p:spPr>
        <p:txBody>
          <a:bodyPr wrap="square" rtlCol="0">
            <a:spAutoFit/>
          </a:bodyPr>
          <a:lstStyle/>
          <a:p>
            <a:r>
              <a:rPr lang="it-IT" dirty="0"/>
              <a:t>2</a:t>
            </a:r>
          </a:p>
        </p:txBody>
      </p:sp>
    </p:spTree>
    <p:extLst>
      <p:ext uri="{BB962C8B-B14F-4D97-AF65-F5344CB8AC3E}">
        <p14:creationId xmlns:p14="http://schemas.microsoft.com/office/powerpoint/2010/main" val="7413196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solidFill>
                  <a:schemeClr val="bg1"/>
                </a:solidFill>
              </a:rPr>
              <a:t>Processo Integrato tra TFR e PA – </a:t>
            </a:r>
          </a:p>
          <a:p>
            <a:r>
              <a:rPr lang="en-US" sz="4000" dirty="0">
                <a:solidFill>
                  <a:schemeClr val="bg1"/>
                </a:solidFill>
              </a:rPr>
              <a:t>8 Step</a:t>
            </a:r>
            <a:endParaRPr lang="en-US" sz="3800" dirty="0">
              <a:solidFill>
                <a:schemeClr val="bg1"/>
              </a:solidFill>
            </a:endParaRPr>
          </a:p>
        </p:txBody>
      </p:sp>
      <p:sp>
        <p:nvSpPr>
          <p:cNvPr id="10" name="Connettore 9">
            <a:extLst>
              <a:ext uri="{FF2B5EF4-FFF2-40B4-BE49-F238E27FC236}">
                <a16:creationId xmlns:a16="http://schemas.microsoft.com/office/drawing/2014/main" id="{727A3508-9855-4C94-AAE1-5F390390AD48}"/>
              </a:ext>
            </a:extLst>
          </p:cNvPr>
          <p:cNvSpPr/>
          <p:nvPr/>
        </p:nvSpPr>
        <p:spPr>
          <a:xfrm>
            <a:off x="361320" y="4320955"/>
            <a:ext cx="3554141" cy="2094692"/>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endParaRPr lang="en-US" sz="2400" b="1" u="sng" dirty="0">
              <a:solidFill>
                <a:srgbClr val="FF0000"/>
              </a:solidFill>
              <a:effectLst>
                <a:outerShdw blurRad="38100" dist="38100" dir="2700000" algn="tl">
                  <a:srgbClr val="000000">
                    <a:alpha val="43137"/>
                  </a:srgbClr>
                </a:outerShdw>
              </a:effectLst>
            </a:endParaRPr>
          </a:p>
          <a:p>
            <a:pPr algn="ctr">
              <a:lnSpc>
                <a:spcPct val="120000"/>
              </a:lnSpc>
            </a:pPr>
            <a:r>
              <a:rPr lang="it-IT" sz="2400" b="1" dirty="0">
                <a:solidFill>
                  <a:srgbClr val="FF0000"/>
                </a:solidFill>
                <a:effectLst>
                  <a:outerShdw blurRad="38100" dist="38100" dir="2700000" algn="tl">
                    <a:srgbClr val="000000">
                      <a:alpha val="43137"/>
                    </a:srgbClr>
                  </a:outerShdw>
                </a:effectLst>
              </a:rPr>
              <a:t>Impianto pratica TFR</a:t>
            </a:r>
            <a:endParaRPr lang="en-US" sz="2400" b="1" dirty="0">
              <a:solidFill>
                <a:srgbClr val="FF0000"/>
              </a:solidFill>
              <a:effectLst>
                <a:outerShdw blurRad="38100" dist="38100" dir="2700000" algn="tl">
                  <a:srgbClr val="000000">
                    <a:alpha val="43137"/>
                  </a:srgbClr>
                </a:outerShdw>
              </a:effectLst>
            </a:endParaRPr>
          </a:p>
        </p:txBody>
      </p:sp>
      <p:sp>
        <p:nvSpPr>
          <p:cNvPr id="12" name="Ettagono 11">
            <a:extLst>
              <a:ext uri="{FF2B5EF4-FFF2-40B4-BE49-F238E27FC236}">
                <a16:creationId xmlns:a16="http://schemas.microsoft.com/office/drawing/2014/main" id="{CEC92C55-1A49-486B-A3A7-772D8D83184F}"/>
              </a:ext>
            </a:extLst>
          </p:cNvPr>
          <p:cNvSpPr/>
          <p:nvPr/>
        </p:nvSpPr>
        <p:spPr>
          <a:xfrm>
            <a:off x="1681190" y="4150424"/>
            <a:ext cx="914400" cy="914400"/>
          </a:xfrm>
          <a:prstGeom prst="heptago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6000" dirty="0">
                <a:solidFill>
                  <a:schemeClr val="tx1"/>
                </a:solidFill>
              </a:rPr>
              <a:t>4</a:t>
            </a:r>
          </a:p>
        </p:txBody>
      </p:sp>
      <p:pic>
        <p:nvPicPr>
          <p:cNvPr id="2" name="Immagine 1">
            <a:extLst>
              <a:ext uri="{FF2B5EF4-FFF2-40B4-BE49-F238E27FC236}">
                <a16:creationId xmlns:a16="http://schemas.microsoft.com/office/drawing/2014/main" id="{11E275D0-39ED-4C72-938F-586DB7562F93}"/>
              </a:ext>
            </a:extLst>
          </p:cNvPr>
          <p:cNvPicPr>
            <a:picLocks noChangeAspect="1"/>
          </p:cNvPicPr>
          <p:nvPr/>
        </p:nvPicPr>
        <p:blipFill>
          <a:blip r:embed="rId3"/>
          <a:stretch>
            <a:fillRect/>
          </a:stretch>
        </p:blipFill>
        <p:spPr>
          <a:xfrm>
            <a:off x="4044598" y="455479"/>
            <a:ext cx="7681055" cy="5960168"/>
          </a:xfrm>
          <a:prstGeom prst="rect">
            <a:avLst/>
          </a:prstGeom>
        </p:spPr>
      </p:pic>
      <p:sp>
        <p:nvSpPr>
          <p:cNvPr id="13" name="CasellaDiTesto 12">
            <a:extLst>
              <a:ext uri="{FF2B5EF4-FFF2-40B4-BE49-F238E27FC236}">
                <a16:creationId xmlns:a16="http://schemas.microsoft.com/office/drawing/2014/main" id="{97C1ACBA-6729-431C-85C5-D3F73D55C392}"/>
              </a:ext>
            </a:extLst>
          </p:cNvPr>
          <p:cNvSpPr txBox="1"/>
          <p:nvPr/>
        </p:nvSpPr>
        <p:spPr>
          <a:xfrm>
            <a:off x="186131" y="6314625"/>
            <a:ext cx="455023" cy="369332"/>
          </a:xfrm>
          <a:prstGeom prst="rect">
            <a:avLst/>
          </a:prstGeom>
          <a:noFill/>
        </p:spPr>
        <p:txBody>
          <a:bodyPr wrap="square" rtlCol="0">
            <a:spAutoFit/>
          </a:bodyPr>
          <a:lstStyle/>
          <a:p>
            <a:r>
              <a:rPr lang="it-IT" dirty="0"/>
              <a:t>51</a:t>
            </a:r>
          </a:p>
        </p:txBody>
      </p:sp>
    </p:spTree>
    <p:extLst>
      <p:ext uri="{BB962C8B-B14F-4D97-AF65-F5344CB8AC3E}">
        <p14:creationId xmlns:p14="http://schemas.microsoft.com/office/powerpoint/2010/main" val="28239650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solidFill>
                  <a:schemeClr val="bg1"/>
                </a:solidFill>
              </a:rPr>
              <a:t>Processo Integrato tra TFR e PA – </a:t>
            </a:r>
          </a:p>
          <a:p>
            <a:r>
              <a:rPr lang="en-US" sz="4000" dirty="0">
                <a:solidFill>
                  <a:schemeClr val="bg1"/>
                </a:solidFill>
              </a:rPr>
              <a:t>8 Step</a:t>
            </a:r>
            <a:endParaRPr lang="en-US" sz="3800" dirty="0">
              <a:solidFill>
                <a:schemeClr val="bg1"/>
              </a:solidFill>
            </a:endParaRPr>
          </a:p>
        </p:txBody>
      </p:sp>
      <p:sp>
        <p:nvSpPr>
          <p:cNvPr id="10" name="Connettore 9">
            <a:extLst>
              <a:ext uri="{FF2B5EF4-FFF2-40B4-BE49-F238E27FC236}">
                <a16:creationId xmlns:a16="http://schemas.microsoft.com/office/drawing/2014/main" id="{727A3508-9855-4C94-AAE1-5F390390AD48}"/>
              </a:ext>
            </a:extLst>
          </p:cNvPr>
          <p:cNvSpPr/>
          <p:nvPr/>
        </p:nvSpPr>
        <p:spPr>
          <a:xfrm>
            <a:off x="361320" y="4452146"/>
            <a:ext cx="3575156" cy="1963501"/>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a:solidFill>
                  <a:srgbClr val="FF0000"/>
                </a:solidFill>
                <a:effectLst>
                  <a:outerShdw blurRad="38100" dist="38100" dir="2700000" algn="tl">
                    <a:srgbClr val="000000">
                      <a:alpha val="43137"/>
                    </a:srgbClr>
                  </a:outerShdw>
                </a:effectLst>
              </a:rPr>
              <a:t>Step 4: </a:t>
            </a:r>
          </a:p>
          <a:p>
            <a:pPr algn="ctr"/>
            <a:r>
              <a:rPr lang="it-IT" sz="2400" b="1" dirty="0">
                <a:solidFill>
                  <a:srgbClr val="FF0000"/>
                </a:solidFill>
                <a:effectLst>
                  <a:outerShdw blurRad="38100" dist="38100" dir="2700000" algn="tl">
                    <a:srgbClr val="000000">
                      <a:alpha val="43137"/>
                    </a:srgbClr>
                  </a:outerShdw>
                </a:effectLst>
              </a:rPr>
              <a:t>Impianto pratica TFR</a:t>
            </a:r>
          </a:p>
        </p:txBody>
      </p:sp>
      <p:pic>
        <p:nvPicPr>
          <p:cNvPr id="2" name="Immagine 1">
            <a:extLst>
              <a:ext uri="{FF2B5EF4-FFF2-40B4-BE49-F238E27FC236}">
                <a16:creationId xmlns:a16="http://schemas.microsoft.com/office/drawing/2014/main" id="{AF4542B2-87C2-47A6-A7ED-6AE174F553D7}"/>
              </a:ext>
            </a:extLst>
          </p:cNvPr>
          <p:cNvPicPr>
            <a:picLocks noChangeAspect="1"/>
          </p:cNvPicPr>
          <p:nvPr/>
        </p:nvPicPr>
        <p:blipFill>
          <a:blip r:embed="rId3"/>
          <a:stretch>
            <a:fillRect/>
          </a:stretch>
        </p:blipFill>
        <p:spPr>
          <a:xfrm>
            <a:off x="4037179" y="455479"/>
            <a:ext cx="7681054" cy="5941879"/>
          </a:xfrm>
          <a:prstGeom prst="rect">
            <a:avLst/>
          </a:prstGeom>
        </p:spPr>
      </p:pic>
      <p:sp>
        <p:nvSpPr>
          <p:cNvPr id="12" name="CasellaDiTesto 11">
            <a:extLst>
              <a:ext uri="{FF2B5EF4-FFF2-40B4-BE49-F238E27FC236}">
                <a16:creationId xmlns:a16="http://schemas.microsoft.com/office/drawing/2014/main" id="{F67C6B1F-4680-47C8-B81F-D65F700EB4B2}"/>
              </a:ext>
            </a:extLst>
          </p:cNvPr>
          <p:cNvSpPr txBox="1"/>
          <p:nvPr/>
        </p:nvSpPr>
        <p:spPr>
          <a:xfrm>
            <a:off x="186131" y="6314625"/>
            <a:ext cx="455023" cy="369332"/>
          </a:xfrm>
          <a:prstGeom prst="rect">
            <a:avLst/>
          </a:prstGeom>
          <a:noFill/>
        </p:spPr>
        <p:txBody>
          <a:bodyPr wrap="square" rtlCol="0">
            <a:spAutoFit/>
          </a:bodyPr>
          <a:lstStyle/>
          <a:p>
            <a:r>
              <a:rPr lang="it-IT" dirty="0"/>
              <a:t>52</a:t>
            </a:r>
          </a:p>
        </p:txBody>
      </p:sp>
    </p:spTree>
    <p:extLst>
      <p:ext uri="{BB962C8B-B14F-4D97-AF65-F5344CB8AC3E}">
        <p14:creationId xmlns:p14="http://schemas.microsoft.com/office/powerpoint/2010/main" val="28953629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solidFill>
                  <a:schemeClr val="bg1"/>
                </a:solidFill>
              </a:rPr>
              <a:t>Processo Integrato tra TFR e PA – </a:t>
            </a:r>
          </a:p>
          <a:p>
            <a:r>
              <a:rPr lang="en-US" sz="4000" dirty="0">
                <a:solidFill>
                  <a:schemeClr val="bg1"/>
                </a:solidFill>
              </a:rPr>
              <a:t>8 Step</a:t>
            </a:r>
            <a:endParaRPr lang="en-US" sz="3800" dirty="0">
              <a:solidFill>
                <a:schemeClr val="bg1"/>
              </a:solidFill>
            </a:endParaRPr>
          </a:p>
        </p:txBody>
      </p:sp>
      <p:sp>
        <p:nvSpPr>
          <p:cNvPr id="10" name="Connettore 9">
            <a:extLst>
              <a:ext uri="{FF2B5EF4-FFF2-40B4-BE49-F238E27FC236}">
                <a16:creationId xmlns:a16="http://schemas.microsoft.com/office/drawing/2014/main" id="{727A3508-9855-4C94-AAE1-5F390390AD48}"/>
              </a:ext>
            </a:extLst>
          </p:cNvPr>
          <p:cNvSpPr/>
          <p:nvPr/>
        </p:nvSpPr>
        <p:spPr>
          <a:xfrm>
            <a:off x="361320" y="4320955"/>
            <a:ext cx="3554141" cy="2094692"/>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endParaRPr lang="en-US" sz="2400" b="1" u="sng" dirty="0">
              <a:solidFill>
                <a:srgbClr val="FF0000"/>
              </a:solidFill>
              <a:effectLst>
                <a:outerShdw blurRad="38100" dist="38100" dir="2700000" algn="tl">
                  <a:srgbClr val="000000">
                    <a:alpha val="43137"/>
                  </a:srgbClr>
                </a:outerShdw>
              </a:effectLst>
            </a:endParaRPr>
          </a:p>
          <a:p>
            <a:pPr algn="ctr">
              <a:lnSpc>
                <a:spcPct val="120000"/>
              </a:lnSpc>
            </a:pPr>
            <a:r>
              <a:rPr lang="it-IT" sz="2400" b="1" dirty="0">
                <a:solidFill>
                  <a:srgbClr val="FF0000"/>
                </a:solidFill>
                <a:effectLst>
                  <a:outerShdw blurRad="38100" dist="38100" dir="2700000" algn="tl">
                    <a:srgbClr val="000000">
                      <a:alpha val="43137"/>
                    </a:srgbClr>
                  </a:outerShdw>
                </a:effectLst>
              </a:rPr>
              <a:t>Definizione pratica TFR</a:t>
            </a:r>
            <a:endParaRPr lang="en-US" sz="2400" b="1" dirty="0">
              <a:solidFill>
                <a:srgbClr val="FF0000"/>
              </a:solidFill>
              <a:effectLst>
                <a:outerShdw blurRad="38100" dist="38100" dir="2700000" algn="tl">
                  <a:srgbClr val="000000">
                    <a:alpha val="43137"/>
                  </a:srgbClr>
                </a:outerShdw>
              </a:effectLst>
            </a:endParaRPr>
          </a:p>
        </p:txBody>
      </p:sp>
      <p:sp>
        <p:nvSpPr>
          <p:cNvPr id="12" name="Ettagono 11">
            <a:extLst>
              <a:ext uri="{FF2B5EF4-FFF2-40B4-BE49-F238E27FC236}">
                <a16:creationId xmlns:a16="http://schemas.microsoft.com/office/drawing/2014/main" id="{CEC92C55-1A49-486B-A3A7-772D8D83184F}"/>
              </a:ext>
            </a:extLst>
          </p:cNvPr>
          <p:cNvSpPr/>
          <p:nvPr/>
        </p:nvSpPr>
        <p:spPr>
          <a:xfrm>
            <a:off x="1681190" y="4150424"/>
            <a:ext cx="914400" cy="914400"/>
          </a:xfrm>
          <a:prstGeom prst="heptago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6000" dirty="0">
                <a:solidFill>
                  <a:schemeClr val="tx1"/>
                </a:solidFill>
              </a:rPr>
              <a:t>5</a:t>
            </a:r>
          </a:p>
        </p:txBody>
      </p:sp>
      <p:pic>
        <p:nvPicPr>
          <p:cNvPr id="3" name="Immagine 2">
            <a:extLst>
              <a:ext uri="{FF2B5EF4-FFF2-40B4-BE49-F238E27FC236}">
                <a16:creationId xmlns:a16="http://schemas.microsoft.com/office/drawing/2014/main" id="{27D3F644-DF5A-4B97-9257-555842446319}"/>
              </a:ext>
            </a:extLst>
          </p:cNvPr>
          <p:cNvPicPr>
            <a:picLocks noChangeAspect="1"/>
          </p:cNvPicPr>
          <p:nvPr/>
        </p:nvPicPr>
        <p:blipFill>
          <a:blip r:embed="rId3"/>
          <a:stretch>
            <a:fillRect/>
          </a:stretch>
        </p:blipFill>
        <p:spPr>
          <a:xfrm>
            <a:off x="4079347" y="455479"/>
            <a:ext cx="7646309" cy="5941879"/>
          </a:xfrm>
          <a:prstGeom prst="rect">
            <a:avLst/>
          </a:prstGeom>
        </p:spPr>
      </p:pic>
      <p:sp>
        <p:nvSpPr>
          <p:cNvPr id="13" name="CasellaDiTesto 12">
            <a:extLst>
              <a:ext uri="{FF2B5EF4-FFF2-40B4-BE49-F238E27FC236}">
                <a16:creationId xmlns:a16="http://schemas.microsoft.com/office/drawing/2014/main" id="{A5604B39-975C-4379-AFB3-9CA9666A86A2}"/>
              </a:ext>
            </a:extLst>
          </p:cNvPr>
          <p:cNvSpPr txBox="1"/>
          <p:nvPr/>
        </p:nvSpPr>
        <p:spPr>
          <a:xfrm>
            <a:off x="186131" y="6314625"/>
            <a:ext cx="455023" cy="369332"/>
          </a:xfrm>
          <a:prstGeom prst="rect">
            <a:avLst/>
          </a:prstGeom>
          <a:noFill/>
        </p:spPr>
        <p:txBody>
          <a:bodyPr wrap="square" rtlCol="0">
            <a:spAutoFit/>
          </a:bodyPr>
          <a:lstStyle/>
          <a:p>
            <a:r>
              <a:rPr lang="it-IT" dirty="0"/>
              <a:t>53</a:t>
            </a:r>
          </a:p>
        </p:txBody>
      </p:sp>
    </p:spTree>
    <p:extLst>
      <p:ext uri="{BB962C8B-B14F-4D97-AF65-F5344CB8AC3E}">
        <p14:creationId xmlns:p14="http://schemas.microsoft.com/office/powerpoint/2010/main" val="5627471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solidFill>
                  <a:schemeClr val="bg1"/>
                </a:solidFill>
              </a:rPr>
              <a:t>Processo Integrato tra TFR e PA – </a:t>
            </a:r>
          </a:p>
          <a:p>
            <a:r>
              <a:rPr lang="en-US" sz="4000" dirty="0">
                <a:solidFill>
                  <a:schemeClr val="bg1"/>
                </a:solidFill>
              </a:rPr>
              <a:t>8 Step</a:t>
            </a:r>
            <a:endParaRPr lang="en-US" sz="3800" dirty="0">
              <a:solidFill>
                <a:schemeClr val="bg1"/>
              </a:solidFill>
            </a:endParaRPr>
          </a:p>
        </p:txBody>
      </p:sp>
      <p:sp>
        <p:nvSpPr>
          <p:cNvPr id="10" name="Connettore 9">
            <a:extLst>
              <a:ext uri="{FF2B5EF4-FFF2-40B4-BE49-F238E27FC236}">
                <a16:creationId xmlns:a16="http://schemas.microsoft.com/office/drawing/2014/main" id="{727A3508-9855-4C94-AAE1-5F390390AD48}"/>
              </a:ext>
            </a:extLst>
          </p:cNvPr>
          <p:cNvSpPr/>
          <p:nvPr/>
        </p:nvSpPr>
        <p:spPr>
          <a:xfrm>
            <a:off x="361320" y="4452146"/>
            <a:ext cx="3575156" cy="1963501"/>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a:solidFill>
                  <a:srgbClr val="FF0000"/>
                </a:solidFill>
                <a:effectLst>
                  <a:outerShdw blurRad="38100" dist="38100" dir="2700000" algn="tl">
                    <a:srgbClr val="000000">
                      <a:alpha val="43137"/>
                    </a:srgbClr>
                  </a:outerShdw>
                </a:effectLst>
              </a:rPr>
              <a:t>Step 5: </a:t>
            </a:r>
          </a:p>
          <a:p>
            <a:pPr algn="ctr"/>
            <a:r>
              <a:rPr lang="it-IT" sz="2400" b="1" dirty="0">
                <a:solidFill>
                  <a:srgbClr val="FF0000"/>
                </a:solidFill>
                <a:effectLst>
                  <a:outerShdw blurRad="38100" dist="38100" dir="2700000" algn="tl">
                    <a:srgbClr val="000000">
                      <a:alpha val="43137"/>
                    </a:srgbClr>
                  </a:outerShdw>
                </a:effectLst>
              </a:rPr>
              <a:t>Definizione pratica TFR</a:t>
            </a:r>
          </a:p>
        </p:txBody>
      </p:sp>
      <p:pic>
        <p:nvPicPr>
          <p:cNvPr id="3" name="Immagine 2">
            <a:extLst>
              <a:ext uri="{FF2B5EF4-FFF2-40B4-BE49-F238E27FC236}">
                <a16:creationId xmlns:a16="http://schemas.microsoft.com/office/drawing/2014/main" id="{66CC9DC9-638E-462B-9775-299FE72E1A3A}"/>
              </a:ext>
            </a:extLst>
          </p:cNvPr>
          <p:cNvPicPr>
            <a:picLocks noChangeAspect="1"/>
          </p:cNvPicPr>
          <p:nvPr/>
        </p:nvPicPr>
        <p:blipFill>
          <a:blip r:embed="rId3"/>
          <a:stretch>
            <a:fillRect/>
          </a:stretch>
        </p:blipFill>
        <p:spPr>
          <a:xfrm>
            <a:off x="4037178" y="455479"/>
            <a:ext cx="7681055" cy="5941879"/>
          </a:xfrm>
          <a:prstGeom prst="rect">
            <a:avLst/>
          </a:prstGeom>
        </p:spPr>
      </p:pic>
      <p:sp>
        <p:nvSpPr>
          <p:cNvPr id="12" name="CasellaDiTesto 11">
            <a:extLst>
              <a:ext uri="{FF2B5EF4-FFF2-40B4-BE49-F238E27FC236}">
                <a16:creationId xmlns:a16="http://schemas.microsoft.com/office/drawing/2014/main" id="{ACAAF644-E1C0-444B-A848-348F8B5B9B88}"/>
              </a:ext>
            </a:extLst>
          </p:cNvPr>
          <p:cNvSpPr txBox="1"/>
          <p:nvPr/>
        </p:nvSpPr>
        <p:spPr>
          <a:xfrm>
            <a:off x="186131" y="6314625"/>
            <a:ext cx="455023" cy="369332"/>
          </a:xfrm>
          <a:prstGeom prst="rect">
            <a:avLst/>
          </a:prstGeom>
          <a:noFill/>
        </p:spPr>
        <p:txBody>
          <a:bodyPr wrap="square" rtlCol="0">
            <a:spAutoFit/>
          </a:bodyPr>
          <a:lstStyle/>
          <a:p>
            <a:r>
              <a:rPr lang="it-IT" dirty="0"/>
              <a:t>54</a:t>
            </a:r>
          </a:p>
        </p:txBody>
      </p:sp>
    </p:spTree>
    <p:extLst>
      <p:ext uri="{BB962C8B-B14F-4D97-AF65-F5344CB8AC3E}">
        <p14:creationId xmlns:p14="http://schemas.microsoft.com/office/powerpoint/2010/main" val="10824793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solidFill>
                  <a:schemeClr val="bg1"/>
                </a:solidFill>
              </a:rPr>
              <a:t>Processo Integrato tra TFR e PA – </a:t>
            </a:r>
          </a:p>
          <a:p>
            <a:r>
              <a:rPr lang="en-US" sz="4000" dirty="0">
                <a:solidFill>
                  <a:schemeClr val="bg1"/>
                </a:solidFill>
              </a:rPr>
              <a:t>8 Step</a:t>
            </a:r>
            <a:endParaRPr lang="en-US" sz="3800" dirty="0">
              <a:solidFill>
                <a:schemeClr val="bg1"/>
              </a:solidFill>
            </a:endParaRPr>
          </a:p>
        </p:txBody>
      </p:sp>
      <p:sp>
        <p:nvSpPr>
          <p:cNvPr id="10" name="Connettore 9">
            <a:extLst>
              <a:ext uri="{FF2B5EF4-FFF2-40B4-BE49-F238E27FC236}">
                <a16:creationId xmlns:a16="http://schemas.microsoft.com/office/drawing/2014/main" id="{727A3508-9855-4C94-AAE1-5F390390AD48}"/>
              </a:ext>
            </a:extLst>
          </p:cNvPr>
          <p:cNvSpPr/>
          <p:nvPr/>
        </p:nvSpPr>
        <p:spPr>
          <a:xfrm>
            <a:off x="361320" y="4320955"/>
            <a:ext cx="3554141" cy="2094692"/>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endParaRPr lang="en-US" sz="2400" b="1" u="sng" dirty="0">
              <a:solidFill>
                <a:srgbClr val="FF0000"/>
              </a:solidFill>
              <a:effectLst>
                <a:outerShdw blurRad="38100" dist="38100" dir="2700000" algn="tl">
                  <a:srgbClr val="000000">
                    <a:alpha val="43137"/>
                  </a:srgbClr>
                </a:outerShdw>
              </a:effectLst>
            </a:endParaRPr>
          </a:p>
          <a:p>
            <a:pPr algn="ctr">
              <a:lnSpc>
                <a:spcPct val="120000"/>
              </a:lnSpc>
            </a:pPr>
            <a:r>
              <a:rPr lang="it-IT" sz="2400" b="1" dirty="0">
                <a:solidFill>
                  <a:srgbClr val="FF0000"/>
                </a:solidFill>
                <a:effectLst>
                  <a:outerShdw blurRad="38100" dist="38100" dir="2700000" algn="tl">
                    <a:srgbClr val="000000">
                      <a:alpha val="43137"/>
                    </a:srgbClr>
                  </a:outerShdw>
                </a:effectLst>
              </a:rPr>
              <a:t>Monitoraggio variazioni su PA</a:t>
            </a:r>
            <a:endParaRPr lang="en-US" sz="2400" b="1" dirty="0">
              <a:solidFill>
                <a:srgbClr val="FF0000"/>
              </a:solidFill>
              <a:effectLst>
                <a:outerShdw blurRad="38100" dist="38100" dir="2700000" algn="tl">
                  <a:srgbClr val="000000">
                    <a:alpha val="43137"/>
                  </a:srgbClr>
                </a:outerShdw>
              </a:effectLst>
            </a:endParaRPr>
          </a:p>
        </p:txBody>
      </p:sp>
      <p:sp>
        <p:nvSpPr>
          <p:cNvPr id="12" name="Ettagono 11">
            <a:extLst>
              <a:ext uri="{FF2B5EF4-FFF2-40B4-BE49-F238E27FC236}">
                <a16:creationId xmlns:a16="http://schemas.microsoft.com/office/drawing/2014/main" id="{CEC92C55-1A49-486B-A3A7-772D8D83184F}"/>
              </a:ext>
            </a:extLst>
          </p:cNvPr>
          <p:cNvSpPr/>
          <p:nvPr/>
        </p:nvSpPr>
        <p:spPr>
          <a:xfrm>
            <a:off x="1681190" y="4150424"/>
            <a:ext cx="914400" cy="914400"/>
          </a:xfrm>
          <a:prstGeom prst="heptago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6000" dirty="0">
                <a:solidFill>
                  <a:schemeClr val="tx1"/>
                </a:solidFill>
              </a:rPr>
              <a:t>6</a:t>
            </a:r>
          </a:p>
        </p:txBody>
      </p:sp>
      <p:pic>
        <p:nvPicPr>
          <p:cNvPr id="2" name="Immagine 1">
            <a:extLst>
              <a:ext uri="{FF2B5EF4-FFF2-40B4-BE49-F238E27FC236}">
                <a16:creationId xmlns:a16="http://schemas.microsoft.com/office/drawing/2014/main" id="{C9185CD3-D84E-4832-B530-CAB2B7988788}"/>
              </a:ext>
            </a:extLst>
          </p:cNvPr>
          <p:cNvPicPr>
            <a:picLocks noChangeAspect="1"/>
          </p:cNvPicPr>
          <p:nvPr/>
        </p:nvPicPr>
        <p:blipFill>
          <a:blip r:embed="rId3"/>
          <a:stretch>
            <a:fillRect/>
          </a:stretch>
        </p:blipFill>
        <p:spPr>
          <a:xfrm>
            <a:off x="4079347" y="455479"/>
            <a:ext cx="7681055" cy="5941879"/>
          </a:xfrm>
          <a:prstGeom prst="rect">
            <a:avLst/>
          </a:prstGeom>
        </p:spPr>
      </p:pic>
      <p:sp>
        <p:nvSpPr>
          <p:cNvPr id="13" name="CasellaDiTesto 12">
            <a:extLst>
              <a:ext uri="{FF2B5EF4-FFF2-40B4-BE49-F238E27FC236}">
                <a16:creationId xmlns:a16="http://schemas.microsoft.com/office/drawing/2014/main" id="{5DB3FADC-0F62-409E-A2E6-22D785B50BCC}"/>
              </a:ext>
            </a:extLst>
          </p:cNvPr>
          <p:cNvSpPr txBox="1"/>
          <p:nvPr/>
        </p:nvSpPr>
        <p:spPr>
          <a:xfrm>
            <a:off x="186131" y="6314625"/>
            <a:ext cx="455023" cy="369332"/>
          </a:xfrm>
          <a:prstGeom prst="rect">
            <a:avLst/>
          </a:prstGeom>
          <a:noFill/>
        </p:spPr>
        <p:txBody>
          <a:bodyPr wrap="square" rtlCol="0">
            <a:spAutoFit/>
          </a:bodyPr>
          <a:lstStyle/>
          <a:p>
            <a:r>
              <a:rPr lang="it-IT" dirty="0"/>
              <a:t>55</a:t>
            </a:r>
          </a:p>
        </p:txBody>
      </p:sp>
    </p:spTree>
    <p:extLst>
      <p:ext uri="{BB962C8B-B14F-4D97-AF65-F5344CB8AC3E}">
        <p14:creationId xmlns:p14="http://schemas.microsoft.com/office/powerpoint/2010/main" val="8343836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solidFill>
                  <a:schemeClr val="bg1"/>
                </a:solidFill>
              </a:rPr>
              <a:t>Processo Integrato tra TFR e PA – </a:t>
            </a:r>
          </a:p>
          <a:p>
            <a:r>
              <a:rPr lang="en-US" sz="4000" dirty="0">
                <a:solidFill>
                  <a:schemeClr val="bg1"/>
                </a:solidFill>
              </a:rPr>
              <a:t>8 Step</a:t>
            </a:r>
            <a:endParaRPr lang="en-US" sz="3800" dirty="0">
              <a:solidFill>
                <a:schemeClr val="bg1"/>
              </a:solidFill>
            </a:endParaRPr>
          </a:p>
        </p:txBody>
      </p:sp>
      <p:sp>
        <p:nvSpPr>
          <p:cNvPr id="10" name="Connettore 9">
            <a:extLst>
              <a:ext uri="{FF2B5EF4-FFF2-40B4-BE49-F238E27FC236}">
                <a16:creationId xmlns:a16="http://schemas.microsoft.com/office/drawing/2014/main" id="{727A3508-9855-4C94-AAE1-5F390390AD48}"/>
              </a:ext>
            </a:extLst>
          </p:cNvPr>
          <p:cNvSpPr/>
          <p:nvPr/>
        </p:nvSpPr>
        <p:spPr>
          <a:xfrm>
            <a:off x="361320" y="4452146"/>
            <a:ext cx="3575156" cy="1963501"/>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a:solidFill>
                  <a:srgbClr val="FF0000"/>
                </a:solidFill>
                <a:effectLst>
                  <a:outerShdw blurRad="38100" dist="38100" dir="2700000" algn="tl">
                    <a:srgbClr val="000000">
                      <a:alpha val="43137"/>
                    </a:srgbClr>
                  </a:outerShdw>
                </a:effectLst>
              </a:rPr>
              <a:t>Step 6: </a:t>
            </a:r>
          </a:p>
          <a:p>
            <a:pPr algn="ctr"/>
            <a:r>
              <a:rPr lang="it-IT" sz="2400" b="1" dirty="0">
                <a:solidFill>
                  <a:srgbClr val="FF0000"/>
                </a:solidFill>
                <a:effectLst>
                  <a:outerShdw blurRad="38100" dist="38100" dir="2700000" algn="tl">
                    <a:srgbClr val="000000">
                      <a:alpha val="43137"/>
                    </a:srgbClr>
                  </a:outerShdw>
                </a:effectLst>
              </a:rPr>
              <a:t>Monitoraggio variazioni su PA</a:t>
            </a:r>
          </a:p>
        </p:txBody>
      </p:sp>
      <p:pic>
        <p:nvPicPr>
          <p:cNvPr id="2" name="Immagine 1">
            <a:extLst>
              <a:ext uri="{FF2B5EF4-FFF2-40B4-BE49-F238E27FC236}">
                <a16:creationId xmlns:a16="http://schemas.microsoft.com/office/drawing/2014/main" id="{AF2FA0AD-B8D3-4D1A-A989-B49CCDE9416F}"/>
              </a:ext>
            </a:extLst>
          </p:cNvPr>
          <p:cNvPicPr>
            <a:picLocks noChangeAspect="1"/>
          </p:cNvPicPr>
          <p:nvPr/>
        </p:nvPicPr>
        <p:blipFill>
          <a:blip r:embed="rId3"/>
          <a:stretch>
            <a:fillRect/>
          </a:stretch>
        </p:blipFill>
        <p:spPr>
          <a:xfrm>
            <a:off x="4044598" y="455480"/>
            <a:ext cx="7681055" cy="5941878"/>
          </a:xfrm>
          <a:prstGeom prst="rect">
            <a:avLst/>
          </a:prstGeom>
        </p:spPr>
      </p:pic>
      <p:sp>
        <p:nvSpPr>
          <p:cNvPr id="12" name="CasellaDiTesto 11">
            <a:extLst>
              <a:ext uri="{FF2B5EF4-FFF2-40B4-BE49-F238E27FC236}">
                <a16:creationId xmlns:a16="http://schemas.microsoft.com/office/drawing/2014/main" id="{7704DA62-A018-4481-8336-3AB4E9B4B0A9}"/>
              </a:ext>
            </a:extLst>
          </p:cNvPr>
          <p:cNvSpPr txBox="1"/>
          <p:nvPr/>
        </p:nvSpPr>
        <p:spPr>
          <a:xfrm>
            <a:off x="186131" y="6314625"/>
            <a:ext cx="455023" cy="369332"/>
          </a:xfrm>
          <a:prstGeom prst="rect">
            <a:avLst/>
          </a:prstGeom>
          <a:noFill/>
        </p:spPr>
        <p:txBody>
          <a:bodyPr wrap="square" rtlCol="0">
            <a:spAutoFit/>
          </a:bodyPr>
          <a:lstStyle/>
          <a:p>
            <a:r>
              <a:rPr lang="it-IT" dirty="0"/>
              <a:t>56</a:t>
            </a:r>
          </a:p>
        </p:txBody>
      </p:sp>
    </p:spTree>
    <p:extLst>
      <p:ext uri="{BB962C8B-B14F-4D97-AF65-F5344CB8AC3E}">
        <p14:creationId xmlns:p14="http://schemas.microsoft.com/office/powerpoint/2010/main" val="39328278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solidFill>
                  <a:schemeClr val="bg1"/>
                </a:solidFill>
              </a:rPr>
              <a:t>Processo Integrato tra TFR e PA – </a:t>
            </a:r>
          </a:p>
          <a:p>
            <a:r>
              <a:rPr lang="en-US" sz="4000" dirty="0">
                <a:solidFill>
                  <a:schemeClr val="bg1"/>
                </a:solidFill>
              </a:rPr>
              <a:t>8 Step</a:t>
            </a:r>
            <a:endParaRPr lang="en-US" sz="3800" dirty="0">
              <a:solidFill>
                <a:schemeClr val="bg1"/>
              </a:solidFill>
            </a:endParaRPr>
          </a:p>
        </p:txBody>
      </p:sp>
      <p:sp>
        <p:nvSpPr>
          <p:cNvPr id="10" name="Connettore 9">
            <a:extLst>
              <a:ext uri="{FF2B5EF4-FFF2-40B4-BE49-F238E27FC236}">
                <a16:creationId xmlns:a16="http://schemas.microsoft.com/office/drawing/2014/main" id="{727A3508-9855-4C94-AAE1-5F390390AD48}"/>
              </a:ext>
            </a:extLst>
          </p:cNvPr>
          <p:cNvSpPr/>
          <p:nvPr/>
        </p:nvSpPr>
        <p:spPr>
          <a:xfrm>
            <a:off x="361320" y="4320955"/>
            <a:ext cx="3554141" cy="2094692"/>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it-IT" sz="2400" b="1" dirty="0">
                <a:solidFill>
                  <a:srgbClr val="FF0000"/>
                </a:solidFill>
                <a:effectLst>
                  <a:outerShdw blurRad="38100" dist="38100" dir="2700000" algn="tl">
                    <a:srgbClr val="000000">
                      <a:alpha val="43137"/>
                    </a:srgbClr>
                  </a:outerShdw>
                </a:effectLst>
              </a:rPr>
              <a:t>Attivazione riliquidazione</a:t>
            </a:r>
            <a:endParaRPr lang="en-US" sz="2400" b="1" dirty="0">
              <a:solidFill>
                <a:srgbClr val="FF0000"/>
              </a:solidFill>
              <a:effectLst>
                <a:outerShdw blurRad="38100" dist="38100" dir="2700000" algn="tl">
                  <a:srgbClr val="000000">
                    <a:alpha val="43137"/>
                  </a:srgbClr>
                </a:outerShdw>
              </a:effectLst>
            </a:endParaRPr>
          </a:p>
        </p:txBody>
      </p:sp>
      <p:sp>
        <p:nvSpPr>
          <p:cNvPr id="12" name="Ettagono 11">
            <a:extLst>
              <a:ext uri="{FF2B5EF4-FFF2-40B4-BE49-F238E27FC236}">
                <a16:creationId xmlns:a16="http://schemas.microsoft.com/office/drawing/2014/main" id="{CEC92C55-1A49-486B-A3A7-772D8D83184F}"/>
              </a:ext>
            </a:extLst>
          </p:cNvPr>
          <p:cNvSpPr/>
          <p:nvPr/>
        </p:nvSpPr>
        <p:spPr>
          <a:xfrm>
            <a:off x="1681190" y="4150424"/>
            <a:ext cx="914400" cy="914400"/>
          </a:xfrm>
          <a:prstGeom prst="heptago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6000" dirty="0">
                <a:solidFill>
                  <a:schemeClr val="tx1"/>
                </a:solidFill>
              </a:rPr>
              <a:t>7</a:t>
            </a:r>
          </a:p>
        </p:txBody>
      </p:sp>
      <p:pic>
        <p:nvPicPr>
          <p:cNvPr id="3" name="Immagine 2">
            <a:extLst>
              <a:ext uri="{FF2B5EF4-FFF2-40B4-BE49-F238E27FC236}">
                <a16:creationId xmlns:a16="http://schemas.microsoft.com/office/drawing/2014/main" id="{3E0E08D0-E4FC-4D61-AB95-F1906B403170}"/>
              </a:ext>
            </a:extLst>
          </p:cNvPr>
          <p:cNvPicPr>
            <a:picLocks noChangeAspect="1"/>
          </p:cNvPicPr>
          <p:nvPr/>
        </p:nvPicPr>
        <p:blipFill>
          <a:blip r:embed="rId3"/>
          <a:stretch>
            <a:fillRect/>
          </a:stretch>
        </p:blipFill>
        <p:spPr>
          <a:xfrm>
            <a:off x="4037179" y="446334"/>
            <a:ext cx="7681054" cy="5952745"/>
          </a:xfrm>
          <a:prstGeom prst="rect">
            <a:avLst/>
          </a:prstGeom>
        </p:spPr>
      </p:pic>
      <p:sp>
        <p:nvSpPr>
          <p:cNvPr id="13" name="CasellaDiTesto 12">
            <a:extLst>
              <a:ext uri="{FF2B5EF4-FFF2-40B4-BE49-F238E27FC236}">
                <a16:creationId xmlns:a16="http://schemas.microsoft.com/office/drawing/2014/main" id="{D8AB91C6-C9C4-470A-8A1B-0A36364E5D16}"/>
              </a:ext>
            </a:extLst>
          </p:cNvPr>
          <p:cNvSpPr txBox="1"/>
          <p:nvPr/>
        </p:nvSpPr>
        <p:spPr>
          <a:xfrm>
            <a:off x="186131" y="6314625"/>
            <a:ext cx="455023" cy="369332"/>
          </a:xfrm>
          <a:prstGeom prst="rect">
            <a:avLst/>
          </a:prstGeom>
          <a:noFill/>
        </p:spPr>
        <p:txBody>
          <a:bodyPr wrap="square" rtlCol="0">
            <a:spAutoFit/>
          </a:bodyPr>
          <a:lstStyle/>
          <a:p>
            <a:r>
              <a:rPr lang="it-IT" dirty="0"/>
              <a:t>57</a:t>
            </a:r>
          </a:p>
        </p:txBody>
      </p:sp>
    </p:spTree>
    <p:extLst>
      <p:ext uri="{BB962C8B-B14F-4D97-AF65-F5344CB8AC3E}">
        <p14:creationId xmlns:p14="http://schemas.microsoft.com/office/powerpoint/2010/main" val="40190974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solidFill>
                  <a:schemeClr val="bg1"/>
                </a:solidFill>
              </a:rPr>
              <a:t>Processo Integrato tra TFR e PA – </a:t>
            </a:r>
          </a:p>
          <a:p>
            <a:r>
              <a:rPr lang="en-US" sz="4000" dirty="0">
                <a:solidFill>
                  <a:schemeClr val="bg1"/>
                </a:solidFill>
              </a:rPr>
              <a:t>8 Step</a:t>
            </a:r>
            <a:endParaRPr lang="en-US" sz="3800" dirty="0">
              <a:solidFill>
                <a:schemeClr val="bg1"/>
              </a:solidFill>
            </a:endParaRPr>
          </a:p>
        </p:txBody>
      </p:sp>
      <p:sp>
        <p:nvSpPr>
          <p:cNvPr id="10" name="Connettore 9">
            <a:extLst>
              <a:ext uri="{FF2B5EF4-FFF2-40B4-BE49-F238E27FC236}">
                <a16:creationId xmlns:a16="http://schemas.microsoft.com/office/drawing/2014/main" id="{727A3508-9855-4C94-AAE1-5F390390AD48}"/>
              </a:ext>
            </a:extLst>
          </p:cNvPr>
          <p:cNvSpPr/>
          <p:nvPr/>
        </p:nvSpPr>
        <p:spPr>
          <a:xfrm>
            <a:off x="361320" y="4452146"/>
            <a:ext cx="3575156" cy="1963501"/>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a:solidFill>
                  <a:srgbClr val="FF0000"/>
                </a:solidFill>
                <a:effectLst>
                  <a:outerShdw blurRad="38100" dist="38100" dir="2700000" algn="tl">
                    <a:srgbClr val="000000">
                      <a:alpha val="43137"/>
                    </a:srgbClr>
                  </a:outerShdw>
                </a:effectLst>
              </a:rPr>
              <a:t>Step 7: </a:t>
            </a:r>
          </a:p>
          <a:p>
            <a:pPr algn="ctr"/>
            <a:r>
              <a:rPr lang="it-IT" sz="2400" b="1" dirty="0">
                <a:solidFill>
                  <a:srgbClr val="FF0000"/>
                </a:solidFill>
                <a:effectLst>
                  <a:outerShdw blurRad="38100" dist="38100" dir="2700000" algn="tl">
                    <a:srgbClr val="000000">
                      <a:alpha val="43137"/>
                    </a:srgbClr>
                  </a:outerShdw>
                </a:effectLst>
              </a:rPr>
              <a:t>Attivazione riliquidazione</a:t>
            </a:r>
          </a:p>
        </p:txBody>
      </p:sp>
      <p:pic>
        <p:nvPicPr>
          <p:cNvPr id="3" name="Immagine 2">
            <a:extLst>
              <a:ext uri="{FF2B5EF4-FFF2-40B4-BE49-F238E27FC236}">
                <a16:creationId xmlns:a16="http://schemas.microsoft.com/office/drawing/2014/main" id="{862BB69F-C55A-48A1-B2CD-53701AE63D75}"/>
              </a:ext>
            </a:extLst>
          </p:cNvPr>
          <p:cNvPicPr>
            <a:picLocks noChangeAspect="1"/>
          </p:cNvPicPr>
          <p:nvPr/>
        </p:nvPicPr>
        <p:blipFill>
          <a:blip r:embed="rId3"/>
          <a:stretch>
            <a:fillRect/>
          </a:stretch>
        </p:blipFill>
        <p:spPr>
          <a:xfrm>
            <a:off x="4044598" y="448054"/>
            <a:ext cx="7688475" cy="5941879"/>
          </a:xfrm>
          <a:prstGeom prst="rect">
            <a:avLst/>
          </a:prstGeom>
        </p:spPr>
      </p:pic>
      <p:sp>
        <p:nvSpPr>
          <p:cNvPr id="12" name="CasellaDiTesto 11">
            <a:extLst>
              <a:ext uri="{FF2B5EF4-FFF2-40B4-BE49-F238E27FC236}">
                <a16:creationId xmlns:a16="http://schemas.microsoft.com/office/drawing/2014/main" id="{A4E25B31-F0D1-4E3A-A3FB-4C0D3A887F09}"/>
              </a:ext>
            </a:extLst>
          </p:cNvPr>
          <p:cNvSpPr txBox="1"/>
          <p:nvPr/>
        </p:nvSpPr>
        <p:spPr>
          <a:xfrm>
            <a:off x="186131" y="6314625"/>
            <a:ext cx="455023" cy="369332"/>
          </a:xfrm>
          <a:prstGeom prst="rect">
            <a:avLst/>
          </a:prstGeom>
          <a:noFill/>
        </p:spPr>
        <p:txBody>
          <a:bodyPr wrap="square" rtlCol="0">
            <a:spAutoFit/>
          </a:bodyPr>
          <a:lstStyle/>
          <a:p>
            <a:r>
              <a:rPr lang="it-IT" dirty="0"/>
              <a:t>58</a:t>
            </a:r>
          </a:p>
        </p:txBody>
      </p:sp>
    </p:spTree>
    <p:extLst>
      <p:ext uri="{BB962C8B-B14F-4D97-AF65-F5344CB8AC3E}">
        <p14:creationId xmlns:p14="http://schemas.microsoft.com/office/powerpoint/2010/main" val="36416291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solidFill>
                  <a:schemeClr val="bg1"/>
                </a:solidFill>
              </a:rPr>
              <a:t>Processo Integrato tra TFR e PA – </a:t>
            </a:r>
          </a:p>
          <a:p>
            <a:r>
              <a:rPr lang="en-US" sz="4000" dirty="0">
                <a:solidFill>
                  <a:schemeClr val="bg1"/>
                </a:solidFill>
              </a:rPr>
              <a:t>8 Step</a:t>
            </a:r>
            <a:endParaRPr lang="en-US" sz="3800" dirty="0">
              <a:solidFill>
                <a:schemeClr val="bg1"/>
              </a:solidFill>
            </a:endParaRPr>
          </a:p>
        </p:txBody>
      </p:sp>
      <p:sp>
        <p:nvSpPr>
          <p:cNvPr id="10" name="Connettore 9">
            <a:extLst>
              <a:ext uri="{FF2B5EF4-FFF2-40B4-BE49-F238E27FC236}">
                <a16:creationId xmlns:a16="http://schemas.microsoft.com/office/drawing/2014/main" id="{727A3508-9855-4C94-AAE1-5F390390AD48}"/>
              </a:ext>
            </a:extLst>
          </p:cNvPr>
          <p:cNvSpPr/>
          <p:nvPr/>
        </p:nvSpPr>
        <p:spPr>
          <a:xfrm>
            <a:off x="361320" y="4320955"/>
            <a:ext cx="3554141" cy="2094692"/>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it-IT" sz="2400" b="1" dirty="0">
                <a:solidFill>
                  <a:srgbClr val="FF0000"/>
                </a:solidFill>
                <a:effectLst>
                  <a:outerShdw blurRad="38100" dist="38100" dir="2700000" algn="tl">
                    <a:srgbClr val="000000">
                      <a:alpha val="43137"/>
                    </a:srgbClr>
                  </a:outerShdw>
                </a:effectLst>
              </a:rPr>
              <a:t>Definizione riliquidazione</a:t>
            </a:r>
            <a:endParaRPr lang="en-US" sz="2400" b="1" dirty="0">
              <a:solidFill>
                <a:srgbClr val="FF0000"/>
              </a:solidFill>
              <a:effectLst>
                <a:outerShdw blurRad="38100" dist="38100" dir="2700000" algn="tl">
                  <a:srgbClr val="000000">
                    <a:alpha val="43137"/>
                  </a:srgbClr>
                </a:outerShdw>
              </a:effectLst>
            </a:endParaRPr>
          </a:p>
        </p:txBody>
      </p:sp>
      <p:sp>
        <p:nvSpPr>
          <p:cNvPr id="12" name="Ettagono 11">
            <a:extLst>
              <a:ext uri="{FF2B5EF4-FFF2-40B4-BE49-F238E27FC236}">
                <a16:creationId xmlns:a16="http://schemas.microsoft.com/office/drawing/2014/main" id="{CEC92C55-1A49-486B-A3A7-772D8D83184F}"/>
              </a:ext>
            </a:extLst>
          </p:cNvPr>
          <p:cNvSpPr/>
          <p:nvPr/>
        </p:nvSpPr>
        <p:spPr>
          <a:xfrm>
            <a:off x="1681190" y="4150424"/>
            <a:ext cx="914400" cy="914400"/>
          </a:xfrm>
          <a:prstGeom prst="heptago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6000" dirty="0">
                <a:solidFill>
                  <a:schemeClr val="tx1"/>
                </a:solidFill>
              </a:rPr>
              <a:t>8</a:t>
            </a:r>
          </a:p>
        </p:txBody>
      </p:sp>
      <p:pic>
        <p:nvPicPr>
          <p:cNvPr id="2" name="Immagine 1">
            <a:extLst>
              <a:ext uri="{FF2B5EF4-FFF2-40B4-BE49-F238E27FC236}">
                <a16:creationId xmlns:a16="http://schemas.microsoft.com/office/drawing/2014/main" id="{048EBF1B-487C-471F-A78E-653FFE1FD51F}"/>
              </a:ext>
            </a:extLst>
          </p:cNvPr>
          <p:cNvPicPr>
            <a:picLocks noChangeAspect="1"/>
          </p:cNvPicPr>
          <p:nvPr/>
        </p:nvPicPr>
        <p:blipFill>
          <a:blip r:embed="rId3"/>
          <a:stretch>
            <a:fillRect/>
          </a:stretch>
        </p:blipFill>
        <p:spPr>
          <a:xfrm>
            <a:off x="4020484" y="455479"/>
            <a:ext cx="7712594" cy="5941879"/>
          </a:xfrm>
          <a:prstGeom prst="rect">
            <a:avLst/>
          </a:prstGeom>
        </p:spPr>
      </p:pic>
      <p:sp>
        <p:nvSpPr>
          <p:cNvPr id="13" name="CasellaDiTesto 12">
            <a:extLst>
              <a:ext uri="{FF2B5EF4-FFF2-40B4-BE49-F238E27FC236}">
                <a16:creationId xmlns:a16="http://schemas.microsoft.com/office/drawing/2014/main" id="{461D61ED-39DF-40C6-8DA7-B30665902647}"/>
              </a:ext>
            </a:extLst>
          </p:cNvPr>
          <p:cNvSpPr txBox="1"/>
          <p:nvPr/>
        </p:nvSpPr>
        <p:spPr>
          <a:xfrm>
            <a:off x="186131" y="6314625"/>
            <a:ext cx="455023" cy="369332"/>
          </a:xfrm>
          <a:prstGeom prst="rect">
            <a:avLst/>
          </a:prstGeom>
          <a:noFill/>
        </p:spPr>
        <p:txBody>
          <a:bodyPr wrap="square" rtlCol="0">
            <a:spAutoFit/>
          </a:bodyPr>
          <a:lstStyle/>
          <a:p>
            <a:r>
              <a:rPr lang="it-IT" dirty="0"/>
              <a:t>59</a:t>
            </a:r>
          </a:p>
        </p:txBody>
      </p:sp>
    </p:spTree>
    <p:extLst>
      <p:ext uri="{BB962C8B-B14F-4D97-AF65-F5344CB8AC3E}">
        <p14:creationId xmlns:p14="http://schemas.microsoft.com/office/powerpoint/2010/main" val="27985675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solidFill>
                  <a:schemeClr val="bg1"/>
                </a:solidFill>
              </a:rPr>
              <a:t>Processo Integrato tra TFR e PA – </a:t>
            </a:r>
          </a:p>
          <a:p>
            <a:r>
              <a:rPr lang="en-US" sz="4000" dirty="0">
                <a:solidFill>
                  <a:schemeClr val="bg1"/>
                </a:solidFill>
              </a:rPr>
              <a:t>8 Step</a:t>
            </a:r>
            <a:endParaRPr lang="en-US" sz="3800" dirty="0">
              <a:solidFill>
                <a:schemeClr val="bg1"/>
              </a:solidFill>
            </a:endParaRPr>
          </a:p>
        </p:txBody>
      </p:sp>
      <p:sp>
        <p:nvSpPr>
          <p:cNvPr id="10" name="Connettore 9">
            <a:extLst>
              <a:ext uri="{FF2B5EF4-FFF2-40B4-BE49-F238E27FC236}">
                <a16:creationId xmlns:a16="http://schemas.microsoft.com/office/drawing/2014/main" id="{727A3508-9855-4C94-AAE1-5F390390AD48}"/>
              </a:ext>
            </a:extLst>
          </p:cNvPr>
          <p:cNvSpPr/>
          <p:nvPr/>
        </p:nvSpPr>
        <p:spPr>
          <a:xfrm>
            <a:off x="361320" y="4452146"/>
            <a:ext cx="3575156" cy="1963501"/>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a:solidFill>
                  <a:srgbClr val="FF0000"/>
                </a:solidFill>
                <a:effectLst>
                  <a:outerShdw blurRad="38100" dist="38100" dir="2700000" algn="tl">
                    <a:srgbClr val="000000">
                      <a:alpha val="43137"/>
                    </a:srgbClr>
                  </a:outerShdw>
                </a:effectLst>
              </a:rPr>
              <a:t>Step 8: </a:t>
            </a:r>
          </a:p>
          <a:p>
            <a:pPr algn="ctr"/>
            <a:r>
              <a:rPr lang="it-IT" sz="2400" b="1" dirty="0">
                <a:solidFill>
                  <a:srgbClr val="FF0000"/>
                </a:solidFill>
                <a:effectLst>
                  <a:outerShdw blurRad="38100" dist="38100" dir="2700000" algn="tl">
                    <a:srgbClr val="000000">
                      <a:alpha val="43137"/>
                    </a:srgbClr>
                  </a:outerShdw>
                </a:effectLst>
              </a:rPr>
              <a:t>Definizione riliquidazione</a:t>
            </a:r>
          </a:p>
        </p:txBody>
      </p:sp>
      <p:pic>
        <p:nvPicPr>
          <p:cNvPr id="2" name="Immagine 1">
            <a:extLst>
              <a:ext uri="{FF2B5EF4-FFF2-40B4-BE49-F238E27FC236}">
                <a16:creationId xmlns:a16="http://schemas.microsoft.com/office/drawing/2014/main" id="{BA68A28D-137F-4C52-AB14-436003EB73BA}"/>
              </a:ext>
            </a:extLst>
          </p:cNvPr>
          <p:cNvPicPr>
            <a:picLocks noChangeAspect="1"/>
          </p:cNvPicPr>
          <p:nvPr/>
        </p:nvPicPr>
        <p:blipFill>
          <a:blip r:embed="rId3"/>
          <a:stretch>
            <a:fillRect/>
          </a:stretch>
        </p:blipFill>
        <p:spPr>
          <a:xfrm>
            <a:off x="4044599" y="455479"/>
            <a:ext cx="7681054" cy="5941879"/>
          </a:xfrm>
          <a:prstGeom prst="rect">
            <a:avLst/>
          </a:prstGeom>
        </p:spPr>
      </p:pic>
      <p:sp>
        <p:nvSpPr>
          <p:cNvPr id="12" name="CasellaDiTesto 11">
            <a:extLst>
              <a:ext uri="{FF2B5EF4-FFF2-40B4-BE49-F238E27FC236}">
                <a16:creationId xmlns:a16="http://schemas.microsoft.com/office/drawing/2014/main" id="{A3CD3489-8B8A-4DD1-B712-58EFAA35B88F}"/>
              </a:ext>
            </a:extLst>
          </p:cNvPr>
          <p:cNvSpPr txBox="1"/>
          <p:nvPr/>
        </p:nvSpPr>
        <p:spPr>
          <a:xfrm>
            <a:off x="186131" y="6314625"/>
            <a:ext cx="455023" cy="369332"/>
          </a:xfrm>
          <a:prstGeom prst="rect">
            <a:avLst/>
          </a:prstGeom>
          <a:noFill/>
        </p:spPr>
        <p:txBody>
          <a:bodyPr wrap="square" rtlCol="0">
            <a:spAutoFit/>
          </a:bodyPr>
          <a:lstStyle/>
          <a:p>
            <a:r>
              <a:rPr lang="it-IT" dirty="0"/>
              <a:t>60</a:t>
            </a:r>
          </a:p>
        </p:txBody>
      </p:sp>
    </p:spTree>
    <p:extLst>
      <p:ext uri="{BB962C8B-B14F-4D97-AF65-F5344CB8AC3E}">
        <p14:creationId xmlns:p14="http://schemas.microsoft.com/office/powerpoint/2010/main" val="3111220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olo 1">
            <a:extLst>
              <a:ext uri="{FF2B5EF4-FFF2-40B4-BE49-F238E27FC236}">
                <a16:creationId xmlns:a16="http://schemas.microsoft.com/office/drawing/2014/main" id="{F1428F2E-1E96-4FB0-BC71-C82B00DD5F1E}"/>
              </a:ext>
            </a:extLst>
          </p:cNvPr>
          <p:cNvSpPr>
            <a:spLocks noGrp="1"/>
          </p:cNvSpPr>
          <p:nvPr>
            <p:ph type="title"/>
          </p:nvPr>
        </p:nvSpPr>
        <p:spPr>
          <a:xfrm>
            <a:off x="777240" y="731519"/>
            <a:ext cx="2845191" cy="3237579"/>
          </a:xfrm>
          <a:solidFill>
            <a:srgbClr val="0070C0"/>
          </a:solidFill>
        </p:spPr>
        <p:txBody>
          <a:bodyPr>
            <a:normAutofit/>
          </a:bodyPr>
          <a:lstStyle/>
          <a:p>
            <a:pPr algn="ctr"/>
            <a:r>
              <a:rPr lang="en-US" sz="2800" dirty="0">
                <a:solidFill>
                  <a:schemeClr val="bg1"/>
                </a:solidFill>
              </a:rPr>
              <a:t>Le  modalità di comunicazione dei dati giuridico-economici ai fini del calcolo </a:t>
            </a:r>
            <a:r>
              <a:rPr lang="en-US" sz="2800" dirty="0" err="1">
                <a:solidFill>
                  <a:schemeClr val="bg1"/>
                </a:solidFill>
              </a:rPr>
              <a:t>della</a:t>
            </a:r>
            <a:r>
              <a:rPr lang="en-US" sz="2800" dirty="0">
                <a:solidFill>
                  <a:schemeClr val="bg1"/>
                </a:solidFill>
              </a:rPr>
              <a:t> </a:t>
            </a:r>
            <a:r>
              <a:rPr lang="en-US" sz="2800" dirty="0" err="1">
                <a:solidFill>
                  <a:schemeClr val="bg1"/>
                </a:solidFill>
              </a:rPr>
              <a:t>prestazione</a:t>
            </a:r>
            <a:r>
              <a:rPr lang="en-US" sz="2800" dirty="0">
                <a:solidFill>
                  <a:schemeClr val="bg1"/>
                </a:solidFill>
              </a:rPr>
              <a:t> </a:t>
            </a:r>
            <a:r>
              <a:rPr lang="en-US" sz="2800" dirty="0" err="1">
                <a:solidFill>
                  <a:schemeClr val="bg1"/>
                </a:solidFill>
              </a:rPr>
              <a:t>vigenti</a:t>
            </a:r>
            <a:r>
              <a:rPr lang="en-US" sz="2800" dirty="0">
                <a:solidFill>
                  <a:schemeClr val="bg1"/>
                </a:solidFill>
              </a:rPr>
              <a:t> </a:t>
            </a:r>
            <a:r>
              <a:rPr lang="en-US" sz="2800" dirty="0" err="1">
                <a:solidFill>
                  <a:schemeClr val="bg1"/>
                </a:solidFill>
              </a:rPr>
              <a:t>fino</a:t>
            </a:r>
            <a:r>
              <a:rPr lang="en-US" sz="2800" dirty="0">
                <a:solidFill>
                  <a:schemeClr val="bg1"/>
                </a:solidFill>
              </a:rPr>
              <a:t> al 2022 </a:t>
            </a:r>
            <a:endParaRPr lang="en-US" sz="2800" dirty="0">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40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6" name="Connettore 5">
            <a:extLst>
              <a:ext uri="{FF2B5EF4-FFF2-40B4-BE49-F238E27FC236}">
                <a16:creationId xmlns:a16="http://schemas.microsoft.com/office/drawing/2014/main" id="{99E8BDAE-1FC0-4FCA-8C78-2BA6D39AD25B}"/>
              </a:ext>
            </a:extLst>
          </p:cNvPr>
          <p:cNvSpPr/>
          <p:nvPr/>
        </p:nvSpPr>
        <p:spPr>
          <a:xfrm>
            <a:off x="458921" y="4532776"/>
            <a:ext cx="3303182" cy="1593705"/>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lvl="1" algn="ctr"/>
            <a:r>
              <a:rPr lang="it-IT" sz="4000" b="1" dirty="0">
                <a:solidFill>
                  <a:srgbClr val="FF0000"/>
                </a:solidFill>
                <a:effectLst>
                  <a:outerShdw blurRad="38100" dist="38100" dir="2700000" algn="tl">
                    <a:srgbClr val="000000">
                      <a:alpha val="43137"/>
                    </a:srgbClr>
                  </a:outerShdw>
                </a:effectLst>
              </a:rPr>
              <a:t>I modelli TFR</a:t>
            </a:r>
            <a:endParaRPr lang="en-US" sz="4000" b="1" dirty="0">
              <a:solidFill>
                <a:srgbClr val="FF0000"/>
              </a:solidFill>
              <a:effectLst>
                <a:outerShdw blurRad="38100" dist="38100" dir="2700000" algn="tl">
                  <a:srgbClr val="000000">
                    <a:alpha val="43137"/>
                  </a:srgbClr>
                </a:outerShdw>
              </a:effectLst>
            </a:endParaRPr>
          </a:p>
        </p:txBody>
      </p:sp>
      <p:sp>
        <p:nvSpPr>
          <p:cNvPr id="9" name="Rettangolo ad angolo ripiegato 8">
            <a:extLst>
              <a:ext uri="{FF2B5EF4-FFF2-40B4-BE49-F238E27FC236}">
                <a16:creationId xmlns:a16="http://schemas.microsoft.com/office/drawing/2014/main" id="{19F34218-F6AB-46BF-A2AC-AD06F1256BC5}"/>
              </a:ext>
            </a:extLst>
          </p:cNvPr>
          <p:cNvSpPr/>
          <p:nvPr/>
        </p:nvSpPr>
        <p:spPr>
          <a:xfrm>
            <a:off x="4362994" y="503869"/>
            <a:ext cx="7145383" cy="3756307"/>
          </a:xfrm>
          <a:prstGeom prst="foldedCorner">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700" b="1" dirty="0">
              <a:solidFill>
                <a:srgbClr val="FF0000"/>
              </a:solidFill>
              <a:effectLst>
                <a:outerShdw blurRad="38100" dist="38100" dir="2700000" algn="tl">
                  <a:srgbClr val="000000">
                    <a:alpha val="43137"/>
                  </a:srgbClr>
                </a:outerShdw>
              </a:effectLst>
            </a:endParaRPr>
          </a:p>
          <a:p>
            <a:pPr algn="ctr"/>
            <a:r>
              <a:rPr lang="it-IT" sz="2700" b="1" u="sng" dirty="0">
                <a:solidFill>
                  <a:srgbClr val="FF0000"/>
                </a:solidFill>
                <a:effectLst>
                  <a:outerShdw blurRad="38100" dist="38100" dir="2700000" algn="tl">
                    <a:srgbClr val="000000">
                      <a:alpha val="43137"/>
                    </a:srgbClr>
                  </a:outerShdw>
                </a:effectLst>
              </a:rPr>
              <a:t>Flusso telematico MIUR/MEF </a:t>
            </a:r>
          </a:p>
          <a:p>
            <a:pPr algn="ctr"/>
            <a:endParaRPr lang="it-IT" sz="2700" b="1" dirty="0">
              <a:solidFill>
                <a:srgbClr val="FF0000"/>
              </a:solidFill>
              <a:effectLst>
                <a:outerShdw blurRad="38100" dist="38100" dir="2700000" algn="tl">
                  <a:srgbClr val="000000">
                    <a:alpha val="43137"/>
                  </a:srgbClr>
                </a:outerShdw>
              </a:effectLst>
            </a:endParaRPr>
          </a:p>
          <a:p>
            <a:pPr algn="ctr"/>
            <a:r>
              <a:rPr lang="it-IT" sz="2000" b="1" dirty="0">
                <a:solidFill>
                  <a:schemeClr val="tx1"/>
                </a:solidFill>
              </a:rPr>
              <a:t>per il comparto scuola riferito ai soli</a:t>
            </a:r>
          </a:p>
          <a:p>
            <a:pPr algn="ctr"/>
            <a:r>
              <a:rPr lang="it-IT" sz="2000" b="1" dirty="0">
                <a:solidFill>
                  <a:schemeClr val="tx1"/>
                </a:solidFill>
              </a:rPr>
              <a:t>rapporti di lavoro </a:t>
            </a:r>
          </a:p>
          <a:p>
            <a:pPr algn="ctr"/>
            <a:r>
              <a:rPr lang="it-IT" sz="2000" b="1" u="sng" dirty="0">
                <a:solidFill>
                  <a:schemeClr val="tx1"/>
                </a:solidFill>
                <a:effectLst>
                  <a:outerShdw blurRad="38100" dist="38100" dir="2700000" algn="tl">
                    <a:srgbClr val="000000">
                      <a:alpha val="43137"/>
                    </a:srgbClr>
                  </a:outerShdw>
                </a:effectLst>
              </a:rPr>
              <a:t>a tempo determinato</a:t>
            </a:r>
          </a:p>
          <a:p>
            <a:pPr algn="ctr"/>
            <a:r>
              <a:rPr lang="it-IT" sz="2000" b="1" dirty="0">
                <a:solidFill>
                  <a:schemeClr val="tx1"/>
                </a:solidFill>
              </a:rPr>
              <a:t>(circolare MIUR/ex INPDAP prot. n. 173/N del 15 luglio 2005)</a:t>
            </a:r>
          </a:p>
          <a:p>
            <a:pPr algn="ctr"/>
            <a:endParaRPr lang="it-IT" sz="2000" b="1" dirty="0">
              <a:solidFill>
                <a:schemeClr val="tx1"/>
              </a:solidFill>
            </a:endParaRPr>
          </a:p>
          <a:p>
            <a:pPr algn="ctr"/>
            <a:r>
              <a:rPr lang="it-IT" sz="2000" b="1" dirty="0">
                <a:solidFill>
                  <a:schemeClr val="tx1"/>
                </a:solidFill>
              </a:rPr>
              <a:t>Per i rapporti di lavoro </a:t>
            </a:r>
          </a:p>
          <a:p>
            <a:pPr algn="ctr"/>
            <a:r>
              <a:rPr lang="it-IT" sz="2000" b="1" u="sng" dirty="0">
                <a:solidFill>
                  <a:schemeClr val="tx1"/>
                </a:solidFill>
                <a:effectLst>
                  <a:outerShdw blurRad="38100" dist="38100" dir="2700000" algn="tl">
                    <a:srgbClr val="000000">
                      <a:alpha val="43137"/>
                    </a:srgbClr>
                  </a:outerShdw>
                </a:effectLst>
              </a:rPr>
              <a:t>a tempo indeterminato </a:t>
            </a:r>
          </a:p>
          <a:p>
            <a:pPr algn="ctr"/>
            <a:r>
              <a:rPr lang="it-IT" sz="2000" b="1" dirty="0">
                <a:solidFill>
                  <a:srgbClr val="FF0000"/>
                </a:solidFill>
              </a:rPr>
              <a:t>si invia il modello cartaceo TFR</a:t>
            </a:r>
          </a:p>
          <a:p>
            <a:pPr algn="ctr"/>
            <a:r>
              <a:rPr lang="it-IT" sz="2000" b="1" dirty="0">
                <a:solidFill>
                  <a:schemeClr val="tx1"/>
                </a:solidFill>
              </a:rPr>
              <a:t>(nota MIUR prot. n. 0019391 del 16/12/2014)</a:t>
            </a:r>
          </a:p>
        </p:txBody>
      </p:sp>
      <p:sp>
        <p:nvSpPr>
          <p:cNvPr id="10" name="Rettangolo ad angolo ripiegato 9">
            <a:extLst>
              <a:ext uri="{FF2B5EF4-FFF2-40B4-BE49-F238E27FC236}">
                <a16:creationId xmlns:a16="http://schemas.microsoft.com/office/drawing/2014/main" id="{A6A35700-D7E6-4448-82BA-F7C564D22EE9}"/>
              </a:ext>
            </a:extLst>
          </p:cNvPr>
          <p:cNvSpPr/>
          <p:nvPr/>
        </p:nvSpPr>
        <p:spPr>
          <a:xfrm>
            <a:off x="4362994" y="4532775"/>
            <a:ext cx="7254218" cy="1593705"/>
          </a:xfrm>
          <a:prstGeom prst="foldedCorner">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700" b="1" u="sng" dirty="0">
                <a:solidFill>
                  <a:srgbClr val="FF0000"/>
                </a:solidFill>
                <a:effectLst>
                  <a:outerShdw blurRad="38100" dist="38100" dir="2700000" algn="tl">
                    <a:srgbClr val="000000">
                      <a:alpha val="43137"/>
                    </a:srgbClr>
                  </a:outerShdw>
                </a:effectLst>
              </a:rPr>
              <a:t>Modello cartaceo TFR</a:t>
            </a:r>
            <a:r>
              <a:rPr lang="it-IT" sz="2700" b="1" u="sng" dirty="0">
                <a:solidFill>
                  <a:schemeClr val="tx1"/>
                </a:solidFill>
                <a:effectLst>
                  <a:outerShdw blurRad="38100" dist="38100" dir="2700000" algn="tl">
                    <a:srgbClr val="000000">
                      <a:alpha val="43137"/>
                    </a:srgbClr>
                  </a:outerShdw>
                </a:effectLst>
              </a:rPr>
              <a:t> </a:t>
            </a:r>
          </a:p>
          <a:p>
            <a:pPr algn="ctr"/>
            <a:endParaRPr lang="it-IT" sz="2700" b="1" dirty="0">
              <a:solidFill>
                <a:schemeClr val="tx1"/>
              </a:solidFill>
              <a:effectLst>
                <a:outerShdw blurRad="38100" dist="38100" dir="2700000" algn="tl">
                  <a:srgbClr val="000000">
                    <a:alpha val="43137"/>
                  </a:srgbClr>
                </a:outerShdw>
              </a:effectLst>
            </a:endParaRPr>
          </a:p>
          <a:p>
            <a:pPr algn="ctr"/>
            <a:r>
              <a:rPr lang="it-IT" sz="2000" b="1" dirty="0">
                <a:solidFill>
                  <a:schemeClr val="tx1"/>
                </a:solidFill>
              </a:rPr>
              <a:t>per la generalità delle amministrazioni                                   pubbliche </a:t>
            </a:r>
          </a:p>
        </p:txBody>
      </p:sp>
      <p:sp>
        <p:nvSpPr>
          <p:cNvPr id="12" name="CasellaDiTesto 11">
            <a:extLst>
              <a:ext uri="{FF2B5EF4-FFF2-40B4-BE49-F238E27FC236}">
                <a16:creationId xmlns:a16="http://schemas.microsoft.com/office/drawing/2014/main" id="{14F58398-00E7-4265-9CAF-6691C894BA52}"/>
              </a:ext>
            </a:extLst>
          </p:cNvPr>
          <p:cNvSpPr txBox="1"/>
          <p:nvPr/>
        </p:nvSpPr>
        <p:spPr>
          <a:xfrm>
            <a:off x="186131" y="6314625"/>
            <a:ext cx="455023" cy="369332"/>
          </a:xfrm>
          <a:prstGeom prst="rect">
            <a:avLst/>
          </a:prstGeom>
          <a:noFill/>
        </p:spPr>
        <p:txBody>
          <a:bodyPr wrap="square" rtlCol="0">
            <a:spAutoFit/>
          </a:bodyPr>
          <a:lstStyle/>
          <a:p>
            <a:r>
              <a:rPr lang="it-IT" dirty="0"/>
              <a:t>5</a:t>
            </a:r>
          </a:p>
        </p:txBody>
      </p:sp>
    </p:spTree>
    <p:extLst>
      <p:ext uri="{BB962C8B-B14F-4D97-AF65-F5344CB8AC3E}">
        <p14:creationId xmlns:p14="http://schemas.microsoft.com/office/powerpoint/2010/main" val="22310085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solidFill>
                  <a:schemeClr val="bg1"/>
                </a:solidFill>
              </a:rPr>
              <a:t>Compilazione</a:t>
            </a:r>
            <a:r>
              <a:rPr lang="en-US" sz="4000" dirty="0">
                <a:solidFill>
                  <a:schemeClr val="bg1"/>
                </a:solidFill>
              </a:rPr>
              <a:t> Ultimo Miglio TFR</a:t>
            </a:r>
            <a:endParaRPr lang="en-US" sz="3800" dirty="0">
              <a:solidFill>
                <a:schemeClr val="bg1"/>
              </a:solidFill>
            </a:endParaRPr>
          </a:p>
        </p:txBody>
      </p:sp>
      <p:pic>
        <p:nvPicPr>
          <p:cNvPr id="41" name="Immagine 40">
            <a:extLst>
              <a:ext uri="{FF2B5EF4-FFF2-40B4-BE49-F238E27FC236}">
                <a16:creationId xmlns:a16="http://schemas.microsoft.com/office/drawing/2014/main" id="{70FF14A2-A664-4001-A4E8-482F27FDED64}"/>
              </a:ext>
            </a:extLst>
          </p:cNvPr>
          <p:cNvPicPr>
            <a:picLocks noChangeAspect="1"/>
          </p:cNvPicPr>
          <p:nvPr/>
        </p:nvPicPr>
        <p:blipFill>
          <a:blip r:embed="rId3"/>
          <a:stretch>
            <a:fillRect/>
          </a:stretch>
        </p:blipFill>
        <p:spPr>
          <a:xfrm>
            <a:off x="4044598" y="455479"/>
            <a:ext cx="7681055" cy="5960168"/>
          </a:xfrm>
          <a:prstGeom prst="rect">
            <a:avLst/>
          </a:prstGeom>
        </p:spPr>
      </p:pic>
      <p:sp>
        <p:nvSpPr>
          <p:cNvPr id="42" name="Fumetto: rettangolo con angoli arrotondati 41">
            <a:extLst>
              <a:ext uri="{FF2B5EF4-FFF2-40B4-BE49-F238E27FC236}">
                <a16:creationId xmlns:a16="http://schemas.microsoft.com/office/drawing/2014/main" id="{53B5F469-2333-4B94-B847-B53489F59050}"/>
              </a:ext>
            </a:extLst>
          </p:cNvPr>
          <p:cNvSpPr/>
          <p:nvPr/>
        </p:nvSpPr>
        <p:spPr>
          <a:xfrm>
            <a:off x="458921" y="4419227"/>
            <a:ext cx="3421791" cy="1979852"/>
          </a:xfrm>
          <a:prstGeom prst="wedgeRoundRectCallout">
            <a:avLst>
              <a:gd name="adj1" fmla="val 67479"/>
              <a:gd name="adj2" fmla="val -145244"/>
              <a:gd name="adj3" fmla="val 16667"/>
            </a:avLst>
          </a:prstGeom>
          <a:solidFill>
            <a:schemeClr val="accent4">
              <a:lumMod val="20000"/>
              <a:lumOff val="8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dirty="0">
                <a:solidFill>
                  <a:srgbClr val="FF0000"/>
                </a:solidFill>
                <a:effectLst>
                  <a:outerShdw blurRad="38100" dist="38100" dir="2700000" algn="tl">
                    <a:srgbClr val="000000">
                      <a:alpha val="43137"/>
                    </a:srgbClr>
                  </a:outerShdw>
                </a:effectLst>
              </a:rPr>
              <a:t>1.</a:t>
            </a:r>
            <a:r>
              <a:rPr lang="it-IT" sz="2800" dirty="0">
                <a:solidFill>
                  <a:sysClr val="windowText" lastClr="000000"/>
                </a:solidFill>
              </a:rPr>
              <a:t> Seleziona l’applicazione «Nuova Passweb»</a:t>
            </a:r>
          </a:p>
        </p:txBody>
      </p:sp>
      <p:sp>
        <p:nvSpPr>
          <p:cNvPr id="10" name="CasellaDiTesto 9">
            <a:extLst>
              <a:ext uri="{FF2B5EF4-FFF2-40B4-BE49-F238E27FC236}">
                <a16:creationId xmlns:a16="http://schemas.microsoft.com/office/drawing/2014/main" id="{B284C39C-E287-460B-8DEA-7536476F3304}"/>
              </a:ext>
            </a:extLst>
          </p:cNvPr>
          <p:cNvSpPr txBox="1"/>
          <p:nvPr/>
        </p:nvSpPr>
        <p:spPr>
          <a:xfrm>
            <a:off x="186131" y="6314625"/>
            <a:ext cx="455023" cy="369332"/>
          </a:xfrm>
          <a:prstGeom prst="rect">
            <a:avLst/>
          </a:prstGeom>
          <a:noFill/>
        </p:spPr>
        <p:txBody>
          <a:bodyPr wrap="square" rtlCol="0">
            <a:spAutoFit/>
          </a:bodyPr>
          <a:lstStyle/>
          <a:p>
            <a:r>
              <a:rPr lang="it-IT" dirty="0"/>
              <a:t>61</a:t>
            </a:r>
          </a:p>
        </p:txBody>
      </p:sp>
    </p:spTree>
    <p:extLst>
      <p:ext uri="{BB962C8B-B14F-4D97-AF65-F5344CB8AC3E}">
        <p14:creationId xmlns:p14="http://schemas.microsoft.com/office/powerpoint/2010/main" val="20048763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solidFill>
                  <a:schemeClr val="bg1"/>
                </a:solidFill>
              </a:rPr>
              <a:t>Compilazione</a:t>
            </a:r>
            <a:r>
              <a:rPr lang="en-US" sz="4000" dirty="0">
                <a:solidFill>
                  <a:schemeClr val="bg1"/>
                </a:solidFill>
              </a:rPr>
              <a:t> Ultimo Miglio TFR</a:t>
            </a:r>
            <a:endParaRPr lang="en-US" sz="3800" dirty="0">
              <a:solidFill>
                <a:schemeClr val="bg1"/>
              </a:solidFill>
            </a:endParaRPr>
          </a:p>
        </p:txBody>
      </p:sp>
      <p:pic>
        <p:nvPicPr>
          <p:cNvPr id="10" name="Immagine 9">
            <a:extLst>
              <a:ext uri="{FF2B5EF4-FFF2-40B4-BE49-F238E27FC236}">
                <a16:creationId xmlns:a16="http://schemas.microsoft.com/office/drawing/2014/main" id="{42935799-3A0C-4254-BFDC-3063856B4D9C}"/>
              </a:ext>
            </a:extLst>
          </p:cNvPr>
          <p:cNvPicPr>
            <a:picLocks noChangeAspect="1"/>
          </p:cNvPicPr>
          <p:nvPr/>
        </p:nvPicPr>
        <p:blipFill>
          <a:blip r:embed="rId3"/>
          <a:stretch>
            <a:fillRect/>
          </a:stretch>
        </p:blipFill>
        <p:spPr>
          <a:xfrm>
            <a:off x="4044603" y="455479"/>
            <a:ext cx="7688475" cy="5941879"/>
          </a:xfrm>
          <a:prstGeom prst="rect">
            <a:avLst/>
          </a:prstGeom>
        </p:spPr>
      </p:pic>
      <p:sp>
        <p:nvSpPr>
          <p:cNvPr id="12" name="Fumetto: rettangolo con angoli arrotondati 11">
            <a:extLst>
              <a:ext uri="{FF2B5EF4-FFF2-40B4-BE49-F238E27FC236}">
                <a16:creationId xmlns:a16="http://schemas.microsoft.com/office/drawing/2014/main" id="{7936DF68-C581-4C46-AC67-BD7D254C2ABD}"/>
              </a:ext>
            </a:extLst>
          </p:cNvPr>
          <p:cNvSpPr/>
          <p:nvPr/>
        </p:nvSpPr>
        <p:spPr>
          <a:xfrm>
            <a:off x="458921" y="4419227"/>
            <a:ext cx="3421791" cy="1970004"/>
          </a:xfrm>
          <a:prstGeom prst="wedgeRoundRectCallout">
            <a:avLst>
              <a:gd name="adj1" fmla="val 84689"/>
              <a:gd name="adj2" fmla="val -74401"/>
              <a:gd name="adj3" fmla="val 16667"/>
            </a:avLst>
          </a:prstGeom>
          <a:solidFill>
            <a:schemeClr val="accent4">
              <a:lumMod val="20000"/>
              <a:lumOff val="8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dirty="0">
                <a:solidFill>
                  <a:srgbClr val="FF0000"/>
                </a:solidFill>
                <a:effectLst>
                  <a:outerShdw blurRad="38100" dist="38100" dir="2700000" algn="tl">
                    <a:srgbClr val="000000">
                      <a:alpha val="43137"/>
                    </a:srgbClr>
                  </a:outerShdw>
                </a:effectLst>
              </a:rPr>
              <a:t>2.</a:t>
            </a:r>
            <a:r>
              <a:rPr lang="it-IT" sz="2800" dirty="0">
                <a:solidFill>
                  <a:sysClr val="windowText" lastClr="000000"/>
                </a:solidFill>
              </a:rPr>
              <a:t> Seleziona la funzione «Ricerca Iscritto»</a:t>
            </a:r>
          </a:p>
        </p:txBody>
      </p:sp>
      <p:sp>
        <p:nvSpPr>
          <p:cNvPr id="13" name="CasellaDiTesto 12">
            <a:extLst>
              <a:ext uri="{FF2B5EF4-FFF2-40B4-BE49-F238E27FC236}">
                <a16:creationId xmlns:a16="http://schemas.microsoft.com/office/drawing/2014/main" id="{C2CF7F2B-2469-48A9-A090-91AF07600B30}"/>
              </a:ext>
            </a:extLst>
          </p:cNvPr>
          <p:cNvSpPr txBox="1"/>
          <p:nvPr/>
        </p:nvSpPr>
        <p:spPr>
          <a:xfrm>
            <a:off x="186131" y="6314625"/>
            <a:ext cx="455023" cy="369332"/>
          </a:xfrm>
          <a:prstGeom prst="rect">
            <a:avLst/>
          </a:prstGeom>
          <a:noFill/>
        </p:spPr>
        <p:txBody>
          <a:bodyPr wrap="square" rtlCol="0">
            <a:spAutoFit/>
          </a:bodyPr>
          <a:lstStyle/>
          <a:p>
            <a:r>
              <a:rPr lang="it-IT" dirty="0"/>
              <a:t>62</a:t>
            </a:r>
          </a:p>
        </p:txBody>
      </p:sp>
    </p:spTree>
    <p:extLst>
      <p:ext uri="{BB962C8B-B14F-4D97-AF65-F5344CB8AC3E}">
        <p14:creationId xmlns:p14="http://schemas.microsoft.com/office/powerpoint/2010/main" val="61378311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solidFill>
                  <a:schemeClr val="bg1"/>
                </a:solidFill>
              </a:rPr>
              <a:t>Compilazione</a:t>
            </a:r>
            <a:r>
              <a:rPr lang="en-US" sz="4000" dirty="0">
                <a:solidFill>
                  <a:schemeClr val="bg1"/>
                </a:solidFill>
              </a:rPr>
              <a:t> Ultimo Miglio TFR</a:t>
            </a:r>
            <a:endParaRPr lang="en-US" sz="3800" dirty="0">
              <a:solidFill>
                <a:schemeClr val="bg1"/>
              </a:solidFill>
            </a:endParaRPr>
          </a:p>
        </p:txBody>
      </p:sp>
      <p:pic>
        <p:nvPicPr>
          <p:cNvPr id="13" name="Immagine 12">
            <a:extLst>
              <a:ext uri="{FF2B5EF4-FFF2-40B4-BE49-F238E27FC236}">
                <a16:creationId xmlns:a16="http://schemas.microsoft.com/office/drawing/2014/main" id="{BA5F90E2-C786-45AF-A8EE-F3D4D384ABDC}"/>
              </a:ext>
            </a:extLst>
          </p:cNvPr>
          <p:cNvPicPr>
            <a:picLocks noChangeAspect="1"/>
          </p:cNvPicPr>
          <p:nvPr/>
        </p:nvPicPr>
        <p:blipFill>
          <a:blip r:embed="rId3"/>
          <a:stretch>
            <a:fillRect/>
          </a:stretch>
        </p:blipFill>
        <p:spPr>
          <a:xfrm>
            <a:off x="4044601" y="455478"/>
            <a:ext cx="7688475" cy="5941879"/>
          </a:xfrm>
          <a:prstGeom prst="rect">
            <a:avLst/>
          </a:prstGeom>
        </p:spPr>
      </p:pic>
      <p:sp>
        <p:nvSpPr>
          <p:cNvPr id="14" name="Fumetto: rettangolo con angoli arrotondati 13">
            <a:extLst>
              <a:ext uri="{FF2B5EF4-FFF2-40B4-BE49-F238E27FC236}">
                <a16:creationId xmlns:a16="http://schemas.microsoft.com/office/drawing/2014/main" id="{B6507902-B75C-4689-898B-9533F5D57600}"/>
              </a:ext>
            </a:extLst>
          </p:cNvPr>
          <p:cNvSpPr/>
          <p:nvPr/>
        </p:nvSpPr>
        <p:spPr>
          <a:xfrm>
            <a:off x="466343" y="4417505"/>
            <a:ext cx="3414369" cy="1979852"/>
          </a:xfrm>
          <a:prstGeom prst="wedgeRoundRectCallout">
            <a:avLst>
              <a:gd name="adj1" fmla="val 255904"/>
              <a:gd name="adj2" fmla="val 19063"/>
              <a:gd name="adj3" fmla="val 16667"/>
            </a:avLst>
          </a:prstGeom>
          <a:solidFill>
            <a:schemeClr val="accent4">
              <a:lumMod val="20000"/>
              <a:lumOff val="8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dirty="0">
                <a:solidFill>
                  <a:srgbClr val="FF0000"/>
                </a:solidFill>
                <a:effectLst>
                  <a:outerShdw blurRad="38100" dist="38100" dir="2700000" algn="tl">
                    <a:srgbClr val="000000">
                      <a:alpha val="43137"/>
                    </a:srgbClr>
                  </a:outerShdw>
                </a:effectLst>
              </a:rPr>
              <a:t>3.</a:t>
            </a:r>
            <a:r>
              <a:rPr lang="it-IT" sz="2400" dirty="0">
                <a:solidFill>
                  <a:sysClr val="windowText" lastClr="000000"/>
                </a:solidFill>
              </a:rPr>
              <a:t> Check sulla Posizione Assicurativa di interesse</a:t>
            </a:r>
          </a:p>
        </p:txBody>
      </p:sp>
      <p:sp>
        <p:nvSpPr>
          <p:cNvPr id="15" name="Fumetto: rettangolo con angoli arrotondati 14">
            <a:extLst>
              <a:ext uri="{FF2B5EF4-FFF2-40B4-BE49-F238E27FC236}">
                <a16:creationId xmlns:a16="http://schemas.microsoft.com/office/drawing/2014/main" id="{1B86C30B-3436-427F-B160-10040BC34A1E}"/>
              </a:ext>
            </a:extLst>
          </p:cNvPr>
          <p:cNvSpPr/>
          <p:nvPr/>
        </p:nvSpPr>
        <p:spPr>
          <a:xfrm>
            <a:off x="7787183" y="1175657"/>
            <a:ext cx="3414369" cy="1496872"/>
          </a:xfrm>
          <a:prstGeom prst="wedgeRoundRectCallout">
            <a:avLst>
              <a:gd name="adj1" fmla="val 52065"/>
              <a:gd name="adj2" fmla="val 146341"/>
              <a:gd name="adj3" fmla="val 16667"/>
            </a:avLst>
          </a:prstGeom>
          <a:solidFill>
            <a:schemeClr val="accent4">
              <a:lumMod val="20000"/>
              <a:lumOff val="8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dirty="0">
                <a:solidFill>
                  <a:srgbClr val="FF0000"/>
                </a:solidFill>
                <a:effectLst>
                  <a:outerShdw blurRad="38100" dist="38100" dir="2700000" algn="tl">
                    <a:srgbClr val="000000">
                      <a:alpha val="43137"/>
                    </a:srgbClr>
                  </a:outerShdw>
                </a:effectLst>
              </a:rPr>
              <a:t>4. </a:t>
            </a:r>
            <a:r>
              <a:rPr lang="it-IT" sz="2400" dirty="0">
                <a:solidFill>
                  <a:sysClr val="windowText" lastClr="000000"/>
                </a:solidFill>
              </a:rPr>
              <a:t>Clicca su «Richiesta Lavorazione»</a:t>
            </a:r>
          </a:p>
        </p:txBody>
      </p:sp>
      <p:sp>
        <p:nvSpPr>
          <p:cNvPr id="12" name="CasellaDiTesto 11">
            <a:extLst>
              <a:ext uri="{FF2B5EF4-FFF2-40B4-BE49-F238E27FC236}">
                <a16:creationId xmlns:a16="http://schemas.microsoft.com/office/drawing/2014/main" id="{F8CD7F36-BAEA-4C56-9731-615C2DA6EFEE}"/>
              </a:ext>
            </a:extLst>
          </p:cNvPr>
          <p:cNvSpPr txBox="1"/>
          <p:nvPr/>
        </p:nvSpPr>
        <p:spPr>
          <a:xfrm>
            <a:off x="186131" y="6314625"/>
            <a:ext cx="455023" cy="369332"/>
          </a:xfrm>
          <a:prstGeom prst="rect">
            <a:avLst/>
          </a:prstGeom>
          <a:noFill/>
        </p:spPr>
        <p:txBody>
          <a:bodyPr wrap="square" rtlCol="0">
            <a:spAutoFit/>
          </a:bodyPr>
          <a:lstStyle/>
          <a:p>
            <a:r>
              <a:rPr lang="it-IT" dirty="0"/>
              <a:t>63</a:t>
            </a:r>
          </a:p>
        </p:txBody>
      </p:sp>
    </p:spTree>
    <p:extLst>
      <p:ext uri="{BB962C8B-B14F-4D97-AF65-F5344CB8AC3E}">
        <p14:creationId xmlns:p14="http://schemas.microsoft.com/office/powerpoint/2010/main" val="9033832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solidFill>
                  <a:schemeClr val="bg1"/>
                </a:solidFill>
              </a:rPr>
              <a:t>Compilazione</a:t>
            </a:r>
            <a:r>
              <a:rPr lang="en-US" sz="4000" dirty="0">
                <a:solidFill>
                  <a:schemeClr val="bg1"/>
                </a:solidFill>
              </a:rPr>
              <a:t> Ultimo Miglio TFR</a:t>
            </a:r>
            <a:endParaRPr lang="en-US" sz="3800" dirty="0">
              <a:solidFill>
                <a:schemeClr val="bg1"/>
              </a:solidFill>
            </a:endParaRPr>
          </a:p>
        </p:txBody>
      </p:sp>
      <p:pic>
        <p:nvPicPr>
          <p:cNvPr id="12" name="Immagine 11">
            <a:extLst>
              <a:ext uri="{FF2B5EF4-FFF2-40B4-BE49-F238E27FC236}">
                <a16:creationId xmlns:a16="http://schemas.microsoft.com/office/drawing/2014/main" id="{55742E0B-921C-4842-B4DD-1A9F580C8AF7}"/>
              </a:ext>
            </a:extLst>
          </p:cNvPr>
          <p:cNvPicPr>
            <a:picLocks noChangeAspect="1"/>
          </p:cNvPicPr>
          <p:nvPr/>
        </p:nvPicPr>
        <p:blipFill>
          <a:blip r:embed="rId3"/>
          <a:stretch>
            <a:fillRect/>
          </a:stretch>
        </p:blipFill>
        <p:spPr>
          <a:xfrm>
            <a:off x="4044601" y="455479"/>
            <a:ext cx="7688477" cy="5941879"/>
          </a:xfrm>
          <a:prstGeom prst="rect">
            <a:avLst/>
          </a:prstGeom>
        </p:spPr>
      </p:pic>
      <p:sp>
        <p:nvSpPr>
          <p:cNvPr id="16" name="Fumetto: rettangolo con angoli arrotondati 15">
            <a:extLst>
              <a:ext uri="{FF2B5EF4-FFF2-40B4-BE49-F238E27FC236}">
                <a16:creationId xmlns:a16="http://schemas.microsoft.com/office/drawing/2014/main" id="{068E42D7-66CC-4BB5-9C01-05A3579FFE12}"/>
              </a:ext>
            </a:extLst>
          </p:cNvPr>
          <p:cNvSpPr/>
          <p:nvPr/>
        </p:nvSpPr>
        <p:spPr>
          <a:xfrm>
            <a:off x="458922" y="4417506"/>
            <a:ext cx="3421790" cy="1979852"/>
          </a:xfrm>
          <a:prstGeom prst="wedgeRoundRectCallout">
            <a:avLst>
              <a:gd name="adj1" fmla="val 64431"/>
              <a:gd name="adj2" fmla="val -60110"/>
              <a:gd name="adj3" fmla="val 16667"/>
            </a:avLst>
          </a:prstGeom>
          <a:solidFill>
            <a:schemeClr val="accent4">
              <a:lumMod val="20000"/>
              <a:lumOff val="8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dirty="0">
                <a:solidFill>
                  <a:srgbClr val="FF0000"/>
                </a:solidFill>
                <a:effectLst>
                  <a:outerShdw blurRad="38100" dist="38100" dir="2700000" algn="tl">
                    <a:srgbClr val="000000">
                      <a:alpha val="43137"/>
                    </a:srgbClr>
                  </a:outerShdw>
                </a:effectLst>
              </a:rPr>
              <a:t>5.</a:t>
            </a:r>
            <a:r>
              <a:rPr lang="it-IT" sz="2800" dirty="0">
                <a:solidFill>
                  <a:sysClr val="windowText" lastClr="000000"/>
                </a:solidFill>
              </a:rPr>
              <a:t> Selezione su «Attività di Servizio»</a:t>
            </a:r>
          </a:p>
        </p:txBody>
      </p:sp>
      <p:sp>
        <p:nvSpPr>
          <p:cNvPr id="18" name="Fumetto: rettangolo con angoli arrotondati 17">
            <a:extLst>
              <a:ext uri="{FF2B5EF4-FFF2-40B4-BE49-F238E27FC236}">
                <a16:creationId xmlns:a16="http://schemas.microsoft.com/office/drawing/2014/main" id="{8018EB72-20BB-4696-BE98-D17420F6A5C4}"/>
              </a:ext>
            </a:extLst>
          </p:cNvPr>
          <p:cNvSpPr/>
          <p:nvPr/>
        </p:nvSpPr>
        <p:spPr>
          <a:xfrm>
            <a:off x="7158244" y="4146629"/>
            <a:ext cx="3603557" cy="818522"/>
          </a:xfrm>
          <a:prstGeom prst="wedgeRoundRectCallout">
            <a:avLst>
              <a:gd name="adj1" fmla="val -88354"/>
              <a:gd name="adj2" fmla="val 136286"/>
              <a:gd name="adj3" fmla="val 16667"/>
            </a:avLst>
          </a:prstGeom>
          <a:solidFill>
            <a:schemeClr val="accent4">
              <a:lumMod val="20000"/>
              <a:lumOff val="8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dirty="0">
                <a:solidFill>
                  <a:srgbClr val="FF0000"/>
                </a:solidFill>
                <a:effectLst>
                  <a:outerShdw blurRad="38100" dist="38100" dir="2700000" algn="tl">
                    <a:srgbClr val="000000">
                      <a:alpha val="43137"/>
                    </a:srgbClr>
                  </a:outerShdw>
                </a:effectLst>
              </a:rPr>
              <a:t>6.</a:t>
            </a:r>
            <a:r>
              <a:rPr lang="it-IT" sz="2800" dirty="0">
                <a:solidFill>
                  <a:sysClr val="windowText" lastClr="000000"/>
                </a:solidFill>
              </a:rPr>
              <a:t> Digitazione di una nota esplicativa</a:t>
            </a:r>
          </a:p>
        </p:txBody>
      </p:sp>
      <p:sp>
        <p:nvSpPr>
          <p:cNvPr id="19" name="Fumetto: rettangolo con angoli arrotondati 18">
            <a:extLst>
              <a:ext uri="{FF2B5EF4-FFF2-40B4-BE49-F238E27FC236}">
                <a16:creationId xmlns:a16="http://schemas.microsoft.com/office/drawing/2014/main" id="{5F63157B-A414-407C-A2DF-353231DD7693}"/>
              </a:ext>
            </a:extLst>
          </p:cNvPr>
          <p:cNvSpPr/>
          <p:nvPr/>
        </p:nvSpPr>
        <p:spPr>
          <a:xfrm>
            <a:off x="7885128" y="688226"/>
            <a:ext cx="3603557" cy="818522"/>
          </a:xfrm>
          <a:prstGeom prst="wedgeRoundRectCallout">
            <a:avLst>
              <a:gd name="adj1" fmla="val 39423"/>
              <a:gd name="adj2" fmla="val 197873"/>
              <a:gd name="adj3" fmla="val 16667"/>
            </a:avLst>
          </a:prstGeom>
          <a:solidFill>
            <a:schemeClr val="accent4">
              <a:lumMod val="20000"/>
              <a:lumOff val="8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dirty="0">
                <a:solidFill>
                  <a:srgbClr val="FF0000"/>
                </a:solidFill>
                <a:effectLst>
                  <a:outerShdw blurRad="38100" dist="38100" dir="2700000" algn="tl">
                    <a:srgbClr val="000000">
                      <a:alpha val="43137"/>
                    </a:srgbClr>
                  </a:outerShdw>
                </a:effectLst>
              </a:rPr>
              <a:t>7.</a:t>
            </a:r>
            <a:r>
              <a:rPr lang="it-IT" sz="2800" dirty="0">
                <a:solidFill>
                  <a:sysClr val="windowText" lastClr="000000"/>
                </a:solidFill>
              </a:rPr>
              <a:t> Clicca su «Salva»</a:t>
            </a:r>
          </a:p>
        </p:txBody>
      </p:sp>
      <p:sp>
        <p:nvSpPr>
          <p:cNvPr id="13" name="CasellaDiTesto 12">
            <a:extLst>
              <a:ext uri="{FF2B5EF4-FFF2-40B4-BE49-F238E27FC236}">
                <a16:creationId xmlns:a16="http://schemas.microsoft.com/office/drawing/2014/main" id="{F615A2A5-1F07-4A87-BA3C-D0F786B19466}"/>
              </a:ext>
            </a:extLst>
          </p:cNvPr>
          <p:cNvSpPr txBox="1"/>
          <p:nvPr/>
        </p:nvSpPr>
        <p:spPr>
          <a:xfrm>
            <a:off x="186131" y="6314625"/>
            <a:ext cx="455023" cy="369332"/>
          </a:xfrm>
          <a:prstGeom prst="rect">
            <a:avLst/>
          </a:prstGeom>
          <a:noFill/>
        </p:spPr>
        <p:txBody>
          <a:bodyPr wrap="square" rtlCol="0">
            <a:spAutoFit/>
          </a:bodyPr>
          <a:lstStyle/>
          <a:p>
            <a:r>
              <a:rPr lang="it-IT" dirty="0"/>
              <a:t>64</a:t>
            </a:r>
          </a:p>
        </p:txBody>
      </p:sp>
    </p:spTree>
    <p:extLst>
      <p:ext uri="{BB962C8B-B14F-4D97-AF65-F5344CB8AC3E}">
        <p14:creationId xmlns:p14="http://schemas.microsoft.com/office/powerpoint/2010/main" val="17447032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solidFill>
                  <a:schemeClr val="bg1"/>
                </a:solidFill>
              </a:rPr>
              <a:t>Compilazione</a:t>
            </a:r>
            <a:r>
              <a:rPr lang="en-US" sz="4000" dirty="0">
                <a:solidFill>
                  <a:schemeClr val="bg1"/>
                </a:solidFill>
              </a:rPr>
              <a:t> Ultimo Miglio TFR</a:t>
            </a:r>
            <a:endParaRPr lang="en-US" sz="3800" dirty="0">
              <a:solidFill>
                <a:schemeClr val="bg1"/>
              </a:solidFill>
            </a:endParaRPr>
          </a:p>
        </p:txBody>
      </p:sp>
      <p:pic>
        <p:nvPicPr>
          <p:cNvPr id="13" name="Immagine 12">
            <a:extLst>
              <a:ext uri="{FF2B5EF4-FFF2-40B4-BE49-F238E27FC236}">
                <a16:creationId xmlns:a16="http://schemas.microsoft.com/office/drawing/2014/main" id="{AA700D1B-EF33-4C97-A64E-2F6F3A875DE1}"/>
              </a:ext>
            </a:extLst>
          </p:cNvPr>
          <p:cNvPicPr>
            <a:picLocks noChangeAspect="1"/>
          </p:cNvPicPr>
          <p:nvPr/>
        </p:nvPicPr>
        <p:blipFill>
          <a:blip r:embed="rId3"/>
          <a:stretch>
            <a:fillRect/>
          </a:stretch>
        </p:blipFill>
        <p:spPr>
          <a:xfrm>
            <a:off x="4037181" y="455479"/>
            <a:ext cx="7688475" cy="5941879"/>
          </a:xfrm>
          <a:prstGeom prst="rect">
            <a:avLst/>
          </a:prstGeom>
        </p:spPr>
      </p:pic>
      <p:sp>
        <p:nvSpPr>
          <p:cNvPr id="14" name="Fumetto: rettangolo con angoli arrotondati 13">
            <a:extLst>
              <a:ext uri="{FF2B5EF4-FFF2-40B4-BE49-F238E27FC236}">
                <a16:creationId xmlns:a16="http://schemas.microsoft.com/office/drawing/2014/main" id="{B2F20668-542D-467F-9221-81178DA64A25}"/>
              </a:ext>
            </a:extLst>
          </p:cNvPr>
          <p:cNvSpPr/>
          <p:nvPr/>
        </p:nvSpPr>
        <p:spPr>
          <a:xfrm>
            <a:off x="458921" y="4417506"/>
            <a:ext cx="3414369" cy="1979852"/>
          </a:xfrm>
          <a:prstGeom prst="wedgeRoundRectCallout">
            <a:avLst>
              <a:gd name="adj1" fmla="val 81920"/>
              <a:gd name="adj2" fmla="val -64503"/>
              <a:gd name="adj3" fmla="val 16667"/>
            </a:avLst>
          </a:prstGeom>
          <a:solidFill>
            <a:schemeClr val="accent4">
              <a:lumMod val="20000"/>
              <a:lumOff val="8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dirty="0">
                <a:solidFill>
                  <a:srgbClr val="FF0000"/>
                </a:solidFill>
                <a:effectLst>
                  <a:outerShdw blurRad="38100" dist="38100" dir="2700000" algn="tl">
                    <a:srgbClr val="000000">
                      <a:alpha val="43137"/>
                    </a:srgbClr>
                  </a:outerShdw>
                </a:effectLst>
              </a:rPr>
              <a:t>8.</a:t>
            </a:r>
            <a:r>
              <a:rPr lang="it-IT" sz="2800" dirty="0">
                <a:solidFill>
                  <a:sysClr val="windowText" lastClr="000000"/>
                </a:solidFill>
              </a:rPr>
              <a:t> Clicca su «Esecutore»</a:t>
            </a:r>
          </a:p>
        </p:txBody>
      </p:sp>
      <p:sp>
        <p:nvSpPr>
          <p:cNvPr id="10" name="CasellaDiTesto 9">
            <a:extLst>
              <a:ext uri="{FF2B5EF4-FFF2-40B4-BE49-F238E27FC236}">
                <a16:creationId xmlns:a16="http://schemas.microsoft.com/office/drawing/2014/main" id="{01B19E16-B949-4DB2-9B8C-BA2468C2166D}"/>
              </a:ext>
            </a:extLst>
          </p:cNvPr>
          <p:cNvSpPr txBox="1"/>
          <p:nvPr/>
        </p:nvSpPr>
        <p:spPr>
          <a:xfrm>
            <a:off x="186131" y="6314625"/>
            <a:ext cx="455023" cy="369332"/>
          </a:xfrm>
          <a:prstGeom prst="rect">
            <a:avLst/>
          </a:prstGeom>
          <a:noFill/>
        </p:spPr>
        <p:txBody>
          <a:bodyPr wrap="square" rtlCol="0">
            <a:spAutoFit/>
          </a:bodyPr>
          <a:lstStyle/>
          <a:p>
            <a:r>
              <a:rPr lang="it-IT" dirty="0"/>
              <a:t>65</a:t>
            </a:r>
          </a:p>
        </p:txBody>
      </p:sp>
    </p:spTree>
    <p:extLst>
      <p:ext uri="{BB962C8B-B14F-4D97-AF65-F5344CB8AC3E}">
        <p14:creationId xmlns:p14="http://schemas.microsoft.com/office/powerpoint/2010/main" val="2370417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solidFill>
                  <a:schemeClr val="bg1"/>
                </a:solidFill>
              </a:rPr>
              <a:t>Compilazione</a:t>
            </a:r>
            <a:r>
              <a:rPr lang="en-US" sz="4000" dirty="0">
                <a:solidFill>
                  <a:schemeClr val="bg1"/>
                </a:solidFill>
              </a:rPr>
              <a:t> Ultimo Miglio TFR</a:t>
            </a:r>
            <a:endParaRPr lang="en-US" sz="3800" dirty="0">
              <a:solidFill>
                <a:schemeClr val="bg1"/>
              </a:solidFill>
            </a:endParaRPr>
          </a:p>
        </p:txBody>
      </p:sp>
      <p:pic>
        <p:nvPicPr>
          <p:cNvPr id="10" name="Immagine 9">
            <a:extLst>
              <a:ext uri="{FF2B5EF4-FFF2-40B4-BE49-F238E27FC236}">
                <a16:creationId xmlns:a16="http://schemas.microsoft.com/office/drawing/2014/main" id="{37DAC434-3794-4667-B60D-C32B8484113E}"/>
              </a:ext>
            </a:extLst>
          </p:cNvPr>
          <p:cNvPicPr>
            <a:picLocks noChangeAspect="1"/>
          </p:cNvPicPr>
          <p:nvPr/>
        </p:nvPicPr>
        <p:blipFill>
          <a:blip r:embed="rId3"/>
          <a:stretch>
            <a:fillRect/>
          </a:stretch>
        </p:blipFill>
        <p:spPr>
          <a:xfrm>
            <a:off x="4037179" y="455478"/>
            <a:ext cx="7681056" cy="5941879"/>
          </a:xfrm>
          <a:prstGeom prst="rect">
            <a:avLst/>
          </a:prstGeom>
        </p:spPr>
      </p:pic>
      <p:sp>
        <p:nvSpPr>
          <p:cNvPr id="12" name="Fumetto: rettangolo con angoli arrotondati 11">
            <a:extLst>
              <a:ext uri="{FF2B5EF4-FFF2-40B4-BE49-F238E27FC236}">
                <a16:creationId xmlns:a16="http://schemas.microsoft.com/office/drawing/2014/main" id="{41D9906F-E7A7-453D-BD28-4DB1E45497B1}"/>
              </a:ext>
            </a:extLst>
          </p:cNvPr>
          <p:cNvSpPr/>
          <p:nvPr/>
        </p:nvSpPr>
        <p:spPr>
          <a:xfrm>
            <a:off x="451500" y="4417506"/>
            <a:ext cx="3421362" cy="1979851"/>
          </a:xfrm>
          <a:prstGeom prst="wedgeRoundRectCallout">
            <a:avLst>
              <a:gd name="adj1" fmla="val 69661"/>
              <a:gd name="adj2" fmla="val -39189"/>
              <a:gd name="adj3" fmla="val 16667"/>
            </a:avLst>
          </a:prstGeom>
          <a:solidFill>
            <a:schemeClr val="accent4">
              <a:lumMod val="20000"/>
              <a:lumOff val="8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dirty="0">
                <a:solidFill>
                  <a:srgbClr val="FF0000"/>
                </a:solidFill>
                <a:effectLst>
                  <a:outerShdw blurRad="38100" dist="38100" dir="2700000" algn="tl">
                    <a:srgbClr val="000000">
                      <a:alpha val="43137"/>
                    </a:srgbClr>
                  </a:outerShdw>
                </a:effectLst>
              </a:rPr>
              <a:t>9.</a:t>
            </a:r>
            <a:r>
              <a:rPr lang="it-IT" sz="2800" dirty="0">
                <a:solidFill>
                  <a:sysClr val="windowText" lastClr="000000"/>
                </a:solidFill>
              </a:rPr>
              <a:t> Clicca su «Lista Dati Integrativi»</a:t>
            </a:r>
          </a:p>
        </p:txBody>
      </p:sp>
      <p:sp>
        <p:nvSpPr>
          <p:cNvPr id="13" name="CasellaDiTesto 12">
            <a:extLst>
              <a:ext uri="{FF2B5EF4-FFF2-40B4-BE49-F238E27FC236}">
                <a16:creationId xmlns:a16="http://schemas.microsoft.com/office/drawing/2014/main" id="{6375ABC1-CCF3-4B96-AD24-1A77279FA8FA}"/>
              </a:ext>
            </a:extLst>
          </p:cNvPr>
          <p:cNvSpPr txBox="1"/>
          <p:nvPr/>
        </p:nvSpPr>
        <p:spPr>
          <a:xfrm>
            <a:off x="186131" y="6314625"/>
            <a:ext cx="455023" cy="369332"/>
          </a:xfrm>
          <a:prstGeom prst="rect">
            <a:avLst/>
          </a:prstGeom>
          <a:noFill/>
        </p:spPr>
        <p:txBody>
          <a:bodyPr wrap="square" rtlCol="0">
            <a:spAutoFit/>
          </a:bodyPr>
          <a:lstStyle/>
          <a:p>
            <a:r>
              <a:rPr lang="it-IT" dirty="0"/>
              <a:t>66</a:t>
            </a:r>
          </a:p>
        </p:txBody>
      </p:sp>
    </p:spTree>
    <p:extLst>
      <p:ext uri="{BB962C8B-B14F-4D97-AF65-F5344CB8AC3E}">
        <p14:creationId xmlns:p14="http://schemas.microsoft.com/office/powerpoint/2010/main" val="365912500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solidFill>
                  <a:schemeClr val="bg1"/>
                </a:solidFill>
              </a:rPr>
              <a:t>Compilazione</a:t>
            </a:r>
            <a:r>
              <a:rPr lang="en-US" sz="4000" dirty="0">
                <a:solidFill>
                  <a:schemeClr val="bg1"/>
                </a:solidFill>
              </a:rPr>
              <a:t> Ultimo Miglio TFR</a:t>
            </a:r>
            <a:endParaRPr lang="en-US" sz="3800" dirty="0">
              <a:solidFill>
                <a:schemeClr val="bg1"/>
              </a:solidFill>
            </a:endParaRPr>
          </a:p>
        </p:txBody>
      </p:sp>
      <p:pic>
        <p:nvPicPr>
          <p:cNvPr id="13" name="Immagine 12">
            <a:extLst>
              <a:ext uri="{FF2B5EF4-FFF2-40B4-BE49-F238E27FC236}">
                <a16:creationId xmlns:a16="http://schemas.microsoft.com/office/drawing/2014/main" id="{F4C998C9-E851-4CEF-AD99-278403B12EF7}"/>
              </a:ext>
            </a:extLst>
          </p:cNvPr>
          <p:cNvPicPr>
            <a:picLocks noChangeAspect="1"/>
          </p:cNvPicPr>
          <p:nvPr/>
        </p:nvPicPr>
        <p:blipFill>
          <a:blip r:embed="rId3"/>
          <a:stretch>
            <a:fillRect/>
          </a:stretch>
        </p:blipFill>
        <p:spPr>
          <a:xfrm>
            <a:off x="4044603" y="455479"/>
            <a:ext cx="7688475" cy="5941879"/>
          </a:xfrm>
          <a:prstGeom prst="rect">
            <a:avLst/>
          </a:prstGeom>
        </p:spPr>
      </p:pic>
      <p:sp>
        <p:nvSpPr>
          <p:cNvPr id="14" name="Fumetto: rettangolo con angoli arrotondati 13">
            <a:extLst>
              <a:ext uri="{FF2B5EF4-FFF2-40B4-BE49-F238E27FC236}">
                <a16:creationId xmlns:a16="http://schemas.microsoft.com/office/drawing/2014/main" id="{21BC8193-4952-4C09-9910-703BD423C54B}"/>
              </a:ext>
            </a:extLst>
          </p:cNvPr>
          <p:cNvSpPr/>
          <p:nvPr/>
        </p:nvSpPr>
        <p:spPr>
          <a:xfrm>
            <a:off x="459350" y="4417507"/>
            <a:ext cx="3421362" cy="1979852"/>
          </a:xfrm>
          <a:prstGeom prst="wedgeRoundRectCallout">
            <a:avLst>
              <a:gd name="adj1" fmla="val 82269"/>
              <a:gd name="adj2" fmla="val -116625"/>
              <a:gd name="adj3" fmla="val 16667"/>
            </a:avLst>
          </a:prstGeom>
          <a:solidFill>
            <a:schemeClr val="accent4">
              <a:lumMod val="20000"/>
              <a:lumOff val="8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dirty="0">
                <a:solidFill>
                  <a:srgbClr val="FF0000"/>
                </a:solidFill>
                <a:effectLst>
                  <a:outerShdw blurRad="38100" dist="38100" dir="2700000" algn="tl">
                    <a:srgbClr val="000000">
                      <a:alpha val="43137"/>
                    </a:srgbClr>
                  </a:outerShdw>
                </a:effectLst>
              </a:rPr>
              <a:t>10.</a:t>
            </a:r>
            <a:r>
              <a:rPr lang="it-IT" sz="2800" dirty="0">
                <a:solidFill>
                  <a:sysClr val="windowText" lastClr="000000"/>
                </a:solidFill>
              </a:rPr>
              <a:t> Clicca su «Inserisci Dati Comuni»</a:t>
            </a:r>
          </a:p>
        </p:txBody>
      </p:sp>
      <p:sp>
        <p:nvSpPr>
          <p:cNvPr id="10" name="CasellaDiTesto 9">
            <a:extLst>
              <a:ext uri="{FF2B5EF4-FFF2-40B4-BE49-F238E27FC236}">
                <a16:creationId xmlns:a16="http://schemas.microsoft.com/office/drawing/2014/main" id="{1D4C3073-4CE4-4BC9-BBAF-568A634D770E}"/>
              </a:ext>
            </a:extLst>
          </p:cNvPr>
          <p:cNvSpPr txBox="1"/>
          <p:nvPr/>
        </p:nvSpPr>
        <p:spPr>
          <a:xfrm>
            <a:off x="186131" y="6314625"/>
            <a:ext cx="455023" cy="369332"/>
          </a:xfrm>
          <a:prstGeom prst="rect">
            <a:avLst/>
          </a:prstGeom>
          <a:noFill/>
        </p:spPr>
        <p:txBody>
          <a:bodyPr wrap="square" rtlCol="0">
            <a:spAutoFit/>
          </a:bodyPr>
          <a:lstStyle/>
          <a:p>
            <a:r>
              <a:rPr lang="it-IT" dirty="0"/>
              <a:t>67</a:t>
            </a:r>
          </a:p>
        </p:txBody>
      </p:sp>
    </p:spTree>
    <p:extLst>
      <p:ext uri="{BB962C8B-B14F-4D97-AF65-F5344CB8AC3E}">
        <p14:creationId xmlns:p14="http://schemas.microsoft.com/office/powerpoint/2010/main" val="136127338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solidFill>
                  <a:schemeClr val="bg1"/>
                </a:solidFill>
              </a:rPr>
              <a:t>Compilazione</a:t>
            </a:r>
            <a:r>
              <a:rPr lang="en-US" sz="4000" dirty="0">
                <a:solidFill>
                  <a:schemeClr val="bg1"/>
                </a:solidFill>
              </a:rPr>
              <a:t> Ultimo Miglio TFR</a:t>
            </a:r>
            <a:endParaRPr lang="en-US" sz="3800" dirty="0">
              <a:solidFill>
                <a:schemeClr val="bg1"/>
              </a:solidFill>
            </a:endParaRPr>
          </a:p>
        </p:txBody>
      </p:sp>
      <p:pic>
        <p:nvPicPr>
          <p:cNvPr id="10" name="Immagine 9">
            <a:extLst>
              <a:ext uri="{FF2B5EF4-FFF2-40B4-BE49-F238E27FC236}">
                <a16:creationId xmlns:a16="http://schemas.microsoft.com/office/drawing/2014/main" id="{FBB8BA4F-487B-45B2-8560-98E0EB86727D}"/>
              </a:ext>
            </a:extLst>
          </p:cNvPr>
          <p:cNvPicPr>
            <a:picLocks noChangeAspect="1"/>
          </p:cNvPicPr>
          <p:nvPr/>
        </p:nvPicPr>
        <p:blipFill>
          <a:blip r:embed="rId3"/>
          <a:stretch>
            <a:fillRect/>
          </a:stretch>
        </p:blipFill>
        <p:spPr>
          <a:xfrm>
            <a:off x="4044601" y="455479"/>
            <a:ext cx="7695899" cy="5941879"/>
          </a:xfrm>
          <a:prstGeom prst="rect">
            <a:avLst/>
          </a:prstGeom>
        </p:spPr>
      </p:pic>
      <p:sp>
        <p:nvSpPr>
          <p:cNvPr id="12" name="Fumetto: rettangolo con angoli arrotondati 11">
            <a:extLst>
              <a:ext uri="{FF2B5EF4-FFF2-40B4-BE49-F238E27FC236}">
                <a16:creationId xmlns:a16="http://schemas.microsoft.com/office/drawing/2014/main" id="{2A28C04E-51BA-45D5-ADCA-4BFDF91F542D}"/>
              </a:ext>
            </a:extLst>
          </p:cNvPr>
          <p:cNvSpPr/>
          <p:nvPr/>
        </p:nvSpPr>
        <p:spPr>
          <a:xfrm>
            <a:off x="420271" y="4417507"/>
            <a:ext cx="3421362" cy="1979851"/>
          </a:xfrm>
          <a:prstGeom prst="wedgeRoundRectCallout">
            <a:avLst>
              <a:gd name="adj1" fmla="val 101017"/>
              <a:gd name="adj2" fmla="val -5594"/>
              <a:gd name="adj3" fmla="val 16667"/>
            </a:avLst>
          </a:prstGeom>
          <a:solidFill>
            <a:schemeClr val="accent4">
              <a:lumMod val="20000"/>
              <a:lumOff val="8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dirty="0">
                <a:solidFill>
                  <a:srgbClr val="FF0000"/>
                </a:solidFill>
                <a:effectLst>
                  <a:outerShdw blurRad="38100" dist="38100" dir="2700000" algn="tl">
                    <a:srgbClr val="000000">
                      <a:alpha val="43137"/>
                    </a:srgbClr>
                  </a:outerShdw>
                </a:effectLst>
              </a:rPr>
              <a:t>11.</a:t>
            </a:r>
            <a:r>
              <a:rPr lang="it-IT" sz="2800" dirty="0">
                <a:solidFill>
                  <a:sysClr val="windowText" lastClr="000000"/>
                </a:solidFill>
              </a:rPr>
              <a:t> Seleziona «Trattamento di Fine Rapporto»</a:t>
            </a:r>
          </a:p>
        </p:txBody>
      </p:sp>
      <p:sp>
        <p:nvSpPr>
          <p:cNvPr id="15" name="Fumetto: rettangolo con angoli arrotondati 14">
            <a:extLst>
              <a:ext uri="{FF2B5EF4-FFF2-40B4-BE49-F238E27FC236}">
                <a16:creationId xmlns:a16="http://schemas.microsoft.com/office/drawing/2014/main" id="{856EAB5A-6861-4A3A-BC1F-72DA60ECF6A3}"/>
              </a:ext>
            </a:extLst>
          </p:cNvPr>
          <p:cNvSpPr/>
          <p:nvPr/>
        </p:nvSpPr>
        <p:spPr>
          <a:xfrm>
            <a:off x="5936108" y="2850139"/>
            <a:ext cx="5160865" cy="1148575"/>
          </a:xfrm>
          <a:prstGeom prst="wedgeRoundRectCallout">
            <a:avLst>
              <a:gd name="adj1" fmla="val 14920"/>
              <a:gd name="adj2" fmla="val 212567"/>
              <a:gd name="adj3" fmla="val 16667"/>
            </a:avLst>
          </a:prstGeom>
          <a:solidFill>
            <a:schemeClr val="accent4">
              <a:lumMod val="20000"/>
              <a:lumOff val="8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dirty="0">
                <a:solidFill>
                  <a:srgbClr val="FF0000"/>
                </a:solidFill>
                <a:effectLst>
                  <a:outerShdw blurRad="38100" dist="38100" dir="2700000" algn="tl">
                    <a:srgbClr val="000000">
                      <a:alpha val="43137"/>
                    </a:srgbClr>
                  </a:outerShdw>
                </a:effectLst>
              </a:rPr>
              <a:t>12.</a:t>
            </a:r>
            <a:r>
              <a:rPr lang="it-IT" sz="2800" dirty="0">
                <a:solidFill>
                  <a:sysClr val="windowText" lastClr="000000"/>
                </a:solidFill>
              </a:rPr>
              <a:t> Digitazione «Data di cessazione del Rapporto»</a:t>
            </a:r>
          </a:p>
        </p:txBody>
      </p:sp>
      <p:sp>
        <p:nvSpPr>
          <p:cNvPr id="13" name="CasellaDiTesto 12">
            <a:extLst>
              <a:ext uri="{FF2B5EF4-FFF2-40B4-BE49-F238E27FC236}">
                <a16:creationId xmlns:a16="http://schemas.microsoft.com/office/drawing/2014/main" id="{E1EE5492-19CE-468E-A4DD-279CBA117788}"/>
              </a:ext>
            </a:extLst>
          </p:cNvPr>
          <p:cNvSpPr txBox="1"/>
          <p:nvPr/>
        </p:nvSpPr>
        <p:spPr>
          <a:xfrm>
            <a:off x="186131" y="6314625"/>
            <a:ext cx="455023" cy="369332"/>
          </a:xfrm>
          <a:prstGeom prst="rect">
            <a:avLst/>
          </a:prstGeom>
          <a:noFill/>
        </p:spPr>
        <p:txBody>
          <a:bodyPr wrap="square" rtlCol="0">
            <a:spAutoFit/>
          </a:bodyPr>
          <a:lstStyle/>
          <a:p>
            <a:r>
              <a:rPr lang="it-IT" dirty="0"/>
              <a:t>68</a:t>
            </a:r>
          </a:p>
        </p:txBody>
      </p:sp>
    </p:spTree>
    <p:extLst>
      <p:ext uri="{BB962C8B-B14F-4D97-AF65-F5344CB8AC3E}">
        <p14:creationId xmlns:p14="http://schemas.microsoft.com/office/powerpoint/2010/main" val="396789621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solidFill>
                  <a:schemeClr val="bg1"/>
                </a:solidFill>
              </a:rPr>
              <a:t>Compilazione</a:t>
            </a:r>
            <a:r>
              <a:rPr lang="en-US" sz="4000" dirty="0">
                <a:solidFill>
                  <a:schemeClr val="bg1"/>
                </a:solidFill>
              </a:rPr>
              <a:t> Ultimo Miglio TFR</a:t>
            </a:r>
            <a:endParaRPr lang="en-US" sz="3800" dirty="0">
              <a:solidFill>
                <a:schemeClr val="bg1"/>
              </a:solidFill>
            </a:endParaRPr>
          </a:p>
        </p:txBody>
      </p:sp>
      <p:pic>
        <p:nvPicPr>
          <p:cNvPr id="13" name="Immagine 12">
            <a:extLst>
              <a:ext uri="{FF2B5EF4-FFF2-40B4-BE49-F238E27FC236}">
                <a16:creationId xmlns:a16="http://schemas.microsoft.com/office/drawing/2014/main" id="{CBD58DB7-E837-4558-9C98-1B34A82233FF}"/>
              </a:ext>
            </a:extLst>
          </p:cNvPr>
          <p:cNvPicPr>
            <a:picLocks noChangeAspect="1"/>
          </p:cNvPicPr>
          <p:nvPr/>
        </p:nvPicPr>
        <p:blipFill>
          <a:blip r:embed="rId3"/>
          <a:stretch>
            <a:fillRect/>
          </a:stretch>
        </p:blipFill>
        <p:spPr>
          <a:xfrm>
            <a:off x="4037179" y="448054"/>
            <a:ext cx="7688477" cy="5941879"/>
          </a:xfrm>
          <a:prstGeom prst="rect">
            <a:avLst/>
          </a:prstGeom>
        </p:spPr>
      </p:pic>
      <p:sp>
        <p:nvSpPr>
          <p:cNvPr id="14" name="Fumetto: rettangolo con angoli arrotondati 13">
            <a:extLst>
              <a:ext uri="{FF2B5EF4-FFF2-40B4-BE49-F238E27FC236}">
                <a16:creationId xmlns:a16="http://schemas.microsoft.com/office/drawing/2014/main" id="{53A22B71-D526-4E27-A3A6-E9BCB28C3343}"/>
              </a:ext>
            </a:extLst>
          </p:cNvPr>
          <p:cNvSpPr/>
          <p:nvPr/>
        </p:nvSpPr>
        <p:spPr>
          <a:xfrm>
            <a:off x="458921" y="4430093"/>
            <a:ext cx="3421362" cy="1979852"/>
          </a:xfrm>
          <a:prstGeom prst="wedgeRoundRectCallout">
            <a:avLst>
              <a:gd name="adj1" fmla="val 57899"/>
              <a:gd name="adj2" fmla="val 9767"/>
              <a:gd name="adj3" fmla="val 16667"/>
            </a:avLst>
          </a:prstGeom>
          <a:solidFill>
            <a:schemeClr val="accent4">
              <a:lumMod val="20000"/>
              <a:lumOff val="8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dirty="0">
                <a:solidFill>
                  <a:srgbClr val="FF0000"/>
                </a:solidFill>
                <a:effectLst>
                  <a:outerShdw blurRad="38100" dist="38100" dir="2700000" algn="tl">
                    <a:srgbClr val="000000">
                      <a:alpha val="43137"/>
                    </a:srgbClr>
                  </a:outerShdw>
                </a:effectLst>
              </a:rPr>
              <a:t>13.</a:t>
            </a:r>
            <a:r>
              <a:rPr lang="it-IT" sz="2800" dirty="0">
                <a:solidFill>
                  <a:sysClr val="windowText" lastClr="000000"/>
                </a:solidFill>
              </a:rPr>
              <a:t> Clicca su «Dati Utili ai Fini TFR»</a:t>
            </a:r>
          </a:p>
        </p:txBody>
      </p:sp>
      <p:sp>
        <p:nvSpPr>
          <p:cNvPr id="10" name="CasellaDiTesto 9">
            <a:extLst>
              <a:ext uri="{FF2B5EF4-FFF2-40B4-BE49-F238E27FC236}">
                <a16:creationId xmlns:a16="http://schemas.microsoft.com/office/drawing/2014/main" id="{27A42075-3762-4A2F-9D51-81270E1E50AC}"/>
              </a:ext>
            </a:extLst>
          </p:cNvPr>
          <p:cNvSpPr txBox="1"/>
          <p:nvPr/>
        </p:nvSpPr>
        <p:spPr>
          <a:xfrm>
            <a:off x="186131" y="6314625"/>
            <a:ext cx="455023" cy="369332"/>
          </a:xfrm>
          <a:prstGeom prst="rect">
            <a:avLst/>
          </a:prstGeom>
          <a:noFill/>
        </p:spPr>
        <p:txBody>
          <a:bodyPr wrap="square" rtlCol="0">
            <a:spAutoFit/>
          </a:bodyPr>
          <a:lstStyle/>
          <a:p>
            <a:r>
              <a:rPr lang="it-IT" dirty="0"/>
              <a:t>69</a:t>
            </a:r>
          </a:p>
        </p:txBody>
      </p:sp>
    </p:spTree>
    <p:extLst>
      <p:ext uri="{BB962C8B-B14F-4D97-AF65-F5344CB8AC3E}">
        <p14:creationId xmlns:p14="http://schemas.microsoft.com/office/powerpoint/2010/main" val="118323127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solidFill>
                  <a:schemeClr val="bg1"/>
                </a:solidFill>
              </a:rPr>
              <a:t>Compilazione</a:t>
            </a:r>
            <a:r>
              <a:rPr lang="en-US" sz="4000" dirty="0">
                <a:solidFill>
                  <a:schemeClr val="bg1"/>
                </a:solidFill>
              </a:rPr>
              <a:t> Ultimo Miglio TFR</a:t>
            </a:r>
            <a:endParaRPr lang="en-US" sz="3800" dirty="0">
              <a:solidFill>
                <a:schemeClr val="bg1"/>
              </a:solidFill>
            </a:endParaRPr>
          </a:p>
        </p:txBody>
      </p:sp>
      <p:pic>
        <p:nvPicPr>
          <p:cNvPr id="10" name="Immagine 9">
            <a:extLst>
              <a:ext uri="{FF2B5EF4-FFF2-40B4-BE49-F238E27FC236}">
                <a16:creationId xmlns:a16="http://schemas.microsoft.com/office/drawing/2014/main" id="{A1BA01B9-648D-4B45-931C-3D0C5A517A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52022" y="456242"/>
            <a:ext cx="7681056" cy="5941879"/>
          </a:xfrm>
          <a:prstGeom prst="rect">
            <a:avLst/>
          </a:prstGeom>
        </p:spPr>
      </p:pic>
      <p:sp>
        <p:nvSpPr>
          <p:cNvPr id="12" name="Fumetto: rettangolo con angoli arrotondati 11">
            <a:extLst>
              <a:ext uri="{FF2B5EF4-FFF2-40B4-BE49-F238E27FC236}">
                <a16:creationId xmlns:a16="http://schemas.microsoft.com/office/drawing/2014/main" id="{8D8E7154-C12B-42AC-B9AE-E163FC73BF5F}"/>
              </a:ext>
            </a:extLst>
          </p:cNvPr>
          <p:cNvSpPr/>
          <p:nvPr/>
        </p:nvSpPr>
        <p:spPr>
          <a:xfrm>
            <a:off x="458922" y="4418269"/>
            <a:ext cx="3421790" cy="1979852"/>
          </a:xfrm>
          <a:prstGeom prst="wedgeRoundRectCallout">
            <a:avLst>
              <a:gd name="adj1" fmla="val 59760"/>
              <a:gd name="adj2" fmla="val 26062"/>
              <a:gd name="adj3" fmla="val 16667"/>
            </a:avLst>
          </a:prstGeom>
          <a:solidFill>
            <a:schemeClr val="accent4">
              <a:lumMod val="20000"/>
              <a:lumOff val="8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dirty="0">
                <a:solidFill>
                  <a:srgbClr val="FF0000"/>
                </a:solidFill>
                <a:effectLst>
                  <a:outerShdw blurRad="38100" dist="38100" dir="2700000" algn="tl">
                    <a:srgbClr val="000000">
                      <a:alpha val="43137"/>
                    </a:srgbClr>
                  </a:outerShdw>
                </a:effectLst>
              </a:rPr>
              <a:t>14.</a:t>
            </a:r>
            <a:r>
              <a:rPr lang="it-IT" sz="2800" dirty="0">
                <a:solidFill>
                  <a:sysClr val="windowText" lastClr="000000"/>
                </a:solidFill>
              </a:rPr>
              <a:t> Clicca per entrare nel dettaglio «Dati Utili ai Fini TFR»</a:t>
            </a:r>
          </a:p>
        </p:txBody>
      </p:sp>
      <p:sp>
        <p:nvSpPr>
          <p:cNvPr id="13" name="CasellaDiTesto 12">
            <a:extLst>
              <a:ext uri="{FF2B5EF4-FFF2-40B4-BE49-F238E27FC236}">
                <a16:creationId xmlns:a16="http://schemas.microsoft.com/office/drawing/2014/main" id="{B879CAD8-BED8-4A22-B4DA-D86154B62E25}"/>
              </a:ext>
            </a:extLst>
          </p:cNvPr>
          <p:cNvSpPr txBox="1"/>
          <p:nvPr/>
        </p:nvSpPr>
        <p:spPr>
          <a:xfrm>
            <a:off x="186131" y="6314625"/>
            <a:ext cx="455023" cy="369332"/>
          </a:xfrm>
          <a:prstGeom prst="rect">
            <a:avLst/>
          </a:prstGeom>
          <a:noFill/>
        </p:spPr>
        <p:txBody>
          <a:bodyPr wrap="square" rtlCol="0">
            <a:spAutoFit/>
          </a:bodyPr>
          <a:lstStyle/>
          <a:p>
            <a:r>
              <a:rPr lang="it-IT" dirty="0"/>
              <a:t>70</a:t>
            </a:r>
          </a:p>
        </p:txBody>
      </p:sp>
    </p:spTree>
    <p:extLst>
      <p:ext uri="{BB962C8B-B14F-4D97-AF65-F5344CB8AC3E}">
        <p14:creationId xmlns:p14="http://schemas.microsoft.com/office/powerpoint/2010/main" val="12027367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olo 1">
            <a:extLst>
              <a:ext uri="{FF2B5EF4-FFF2-40B4-BE49-F238E27FC236}">
                <a16:creationId xmlns:a16="http://schemas.microsoft.com/office/drawing/2014/main" id="{F1428F2E-1E96-4FB0-BC71-C82B00DD5F1E}"/>
              </a:ext>
            </a:extLst>
          </p:cNvPr>
          <p:cNvSpPr>
            <a:spLocks noGrp="1"/>
          </p:cNvSpPr>
          <p:nvPr>
            <p:ph type="title"/>
          </p:nvPr>
        </p:nvSpPr>
        <p:spPr>
          <a:xfrm>
            <a:off x="777240" y="731519"/>
            <a:ext cx="2845191" cy="3237579"/>
          </a:xfrm>
          <a:solidFill>
            <a:srgbClr val="0070C0"/>
          </a:solidFill>
        </p:spPr>
        <p:txBody>
          <a:bodyPr>
            <a:normAutofit/>
          </a:bodyPr>
          <a:lstStyle/>
          <a:p>
            <a:pPr algn="ctr"/>
            <a:r>
              <a:rPr lang="en-US" sz="2800" dirty="0">
                <a:solidFill>
                  <a:schemeClr val="bg1"/>
                </a:solidFill>
              </a:rPr>
              <a:t>Le attuali modalità di comunicazione dei dati giuridico-economici ai fini del calcolo della prestazione</a:t>
            </a:r>
            <a:endParaRPr lang="en-US" sz="2800" dirty="0">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40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6" name="Connettore 5">
            <a:extLst>
              <a:ext uri="{FF2B5EF4-FFF2-40B4-BE49-F238E27FC236}">
                <a16:creationId xmlns:a16="http://schemas.microsoft.com/office/drawing/2014/main" id="{99E8BDAE-1FC0-4FCA-8C78-2BA6D39AD25B}"/>
              </a:ext>
            </a:extLst>
          </p:cNvPr>
          <p:cNvSpPr/>
          <p:nvPr/>
        </p:nvSpPr>
        <p:spPr>
          <a:xfrm>
            <a:off x="458921" y="4532776"/>
            <a:ext cx="3303182" cy="1593705"/>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lvl="1" algn="ctr"/>
            <a:r>
              <a:rPr lang="en-US" sz="4400" b="1" dirty="0">
                <a:solidFill>
                  <a:srgbClr val="FF0000"/>
                </a:solidFill>
                <a:effectLst>
                  <a:outerShdw blurRad="38100" dist="38100" dir="2700000" algn="tl">
                    <a:srgbClr val="000000">
                      <a:alpha val="43137"/>
                    </a:srgbClr>
                  </a:outerShdw>
                </a:effectLst>
              </a:rPr>
              <a:t>Criticità</a:t>
            </a:r>
          </a:p>
        </p:txBody>
      </p:sp>
      <p:pic>
        <p:nvPicPr>
          <p:cNvPr id="12" name="Segnaposto immagine 2">
            <a:extLst>
              <a:ext uri="{FF2B5EF4-FFF2-40B4-BE49-F238E27FC236}">
                <a16:creationId xmlns:a16="http://schemas.microsoft.com/office/drawing/2014/main" id="{4DF32807-518C-40CC-B38B-445F07A23B38}"/>
              </a:ext>
            </a:extLst>
          </p:cNvPr>
          <p:cNvPicPr>
            <a:picLocks noChangeAspect="1"/>
          </p:cNvPicPr>
          <p:nvPr/>
        </p:nvPicPr>
        <p:blipFill rotWithShape="1">
          <a:blip r:embed="rId3"/>
          <a:stretch/>
        </p:blipFill>
        <p:spPr>
          <a:xfrm>
            <a:off x="4044599" y="448056"/>
            <a:ext cx="7681055" cy="6004996"/>
          </a:xfrm>
          <a:prstGeom prst="rect">
            <a:avLst/>
          </a:prstGeom>
        </p:spPr>
      </p:pic>
      <p:sp>
        <p:nvSpPr>
          <p:cNvPr id="10" name="CasellaDiTesto 9">
            <a:extLst>
              <a:ext uri="{FF2B5EF4-FFF2-40B4-BE49-F238E27FC236}">
                <a16:creationId xmlns:a16="http://schemas.microsoft.com/office/drawing/2014/main" id="{D3419A36-F5B2-4C0E-AF09-7E886C22F410}"/>
              </a:ext>
            </a:extLst>
          </p:cNvPr>
          <p:cNvSpPr txBox="1"/>
          <p:nvPr/>
        </p:nvSpPr>
        <p:spPr>
          <a:xfrm>
            <a:off x="186131" y="6314625"/>
            <a:ext cx="455023" cy="369332"/>
          </a:xfrm>
          <a:prstGeom prst="rect">
            <a:avLst/>
          </a:prstGeom>
          <a:noFill/>
        </p:spPr>
        <p:txBody>
          <a:bodyPr wrap="square" rtlCol="0">
            <a:spAutoFit/>
          </a:bodyPr>
          <a:lstStyle/>
          <a:p>
            <a:r>
              <a:rPr lang="it-IT" dirty="0"/>
              <a:t>6</a:t>
            </a:r>
          </a:p>
        </p:txBody>
      </p:sp>
    </p:spTree>
    <p:extLst>
      <p:ext uri="{BB962C8B-B14F-4D97-AF65-F5344CB8AC3E}">
        <p14:creationId xmlns:p14="http://schemas.microsoft.com/office/powerpoint/2010/main" val="248067310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solidFill>
                  <a:schemeClr val="bg1"/>
                </a:solidFill>
              </a:rPr>
              <a:t>Compilazione</a:t>
            </a:r>
            <a:r>
              <a:rPr lang="en-US" sz="4000" dirty="0">
                <a:solidFill>
                  <a:schemeClr val="bg1"/>
                </a:solidFill>
              </a:rPr>
              <a:t> Ultimo Miglio TFR</a:t>
            </a:r>
            <a:endParaRPr lang="en-US" sz="3800" dirty="0">
              <a:solidFill>
                <a:schemeClr val="bg1"/>
              </a:solidFill>
            </a:endParaRPr>
          </a:p>
        </p:txBody>
      </p:sp>
      <p:pic>
        <p:nvPicPr>
          <p:cNvPr id="13" name="Immagine 12">
            <a:extLst>
              <a:ext uri="{FF2B5EF4-FFF2-40B4-BE49-F238E27FC236}">
                <a16:creationId xmlns:a16="http://schemas.microsoft.com/office/drawing/2014/main" id="{7D08E5ED-D2A5-4B37-94B1-BA542B819F64}"/>
              </a:ext>
            </a:extLst>
          </p:cNvPr>
          <p:cNvPicPr>
            <a:picLocks noChangeAspect="1"/>
          </p:cNvPicPr>
          <p:nvPr/>
        </p:nvPicPr>
        <p:blipFill>
          <a:blip r:embed="rId3"/>
          <a:stretch>
            <a:fillRect/>
          </a:stretch>
        </p:blipFill>
        <p:spPr>
          <a:xfrm>
            <a:off x="4037181" y="448054"/>
            <a:ext cx="7688475" cy="5941879"/>
          </a:xfrm>
          <a:prstGeom prst="rect">
            <a:avLst/>
          </a:prstGeom>
        </p:spPr>
      </p:pic>
      <p:sp>
        <p:nvSpPr>
          <p:cNvPr id="14" name="Fumetto: rettangolo con angoli arrotondati 13">
            <a:extLst>
              <a:ext uri="{FF2B5EF4-FFF2-40B4-BE49-F238E27FC236}">
                <a16:creationId xmlns:a16="http://schemas.microsoft.com/office/drawing/2014/main" id="{FF3CF42E-DC26-4026-BD70-4CC423A84659}"/>
              </a:ext>
            </a:extLst>
          </p:cNvPr>
          <p:cNvSpPr/>
          <p:nvPr/>
        </p:nvSpPr>
        <p:spPr>
          <a:xfrm>
            <a:off x="458921" y="4316544"/>
            <a:ext cx="3414369" cy="2073390"/>
          </a:xfrm>
          <a:prstGeom prst="wedgeRoundRectCallout">
            <a:avLst>
              <a:gd name="adj1" fmla="val 59040"/>
              <a:gd name="adj2" fmla="val -98030"/>
              <a:gd name="adj3" fmla="val 16667"/>
            </a:avLst>
          </a:prstGeom>
          <a:solidFill>
            <a:schemeClr val="accent4">
              <a:lumMod val="20000"/>
              <a:lumOff val="8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dirty="0">
                <a:solidFill>
                  <a:srgbClr val="FF0000"/>
                </a:solidFill>
                <a:effectLst>
                  <a:outerShdw blurRad="38100" dist="38100" dir="2700000" algn="tl">
                    <a:srgbClr val="000000">
                      <a:alpha val="43137"/>
                    </a:srgbClr>
                  </a:outerShdw>
                </a:effectLst>
              </a:rPr>
              <a:t>15.</a:t>
            </a:r>
            <a:r>
              <a:rPr lang="it-IT" sz="2800" dirty="0">
                <a:solidFill>
                  <a:sysClr val="windowText" lastClr="000000"/>
                </a:solidFill>
              </a:rPr>
              <a:t> Digitazione «Data Decorrenza Giuridica» e </a:t>
            </a:r>
          </a:p>
          <a:p>
            <a:pPr algn="ctr"/>
            <a:r>
              <a:rPr lang="it-IT" sz="2800" dirty="0">
                <a:solidFill>
                  <a:sysClr val="windowText" lastClr="000000"/>
                </a:solidFill>
              </a:rPr>
              <a:t>«Data Decorrenza Economica»</a:t>
            </a:r>
          </a:p>
        </p:txBody>
      </p:sp>
      <p:sp>
        <p:nvSpPr>
          <p:cNvPr id="15" name="Fumetto: rettangolo con angoli arrotondati 14">
            <a:extLst>
              <a:ext uri="{FF2B5EF4-FFF2-40B4-BE49-F238E27FC236}">
                <a16:creationId xmlns:a16="http://schemas.microsoft.com/office/drawing/2014/main" id="{3634AFDC-DE49-40DE-810F-F6E21014143F}"/>
              </a:ext>
            </a:extLst>
          </p:cNvPr>
          <p:cNvSpPr/>
          <p:nvPr/>
        </p:nvSpPr>
        <p:spPr>
          <a:xfrm>
            <a:off x="8316533" y="2424252"/>
            <a:ext cx="3423967" cy="1003887"/>
          </a:xfrm>
          <a:prstGeom prst="wedgeRoundRectCallout">
            <a:avLst>
              <a:gd name="adj1" fmla="val 28150"/>
              <a:gd name="adj2" fmla="val -157085"/>
              <a:gd name="adj3" fmla="val 16667"/>
            </a:avLst>
          </a:prstGeom>
          <a:solidFill>
            <a:schemeClr val="accent4">
              <a:lumMod val="20000"/>
              <a:lumOff val="8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dirty="0">
                <a:solidFill>
                  <a:srgbClr val="FF0000"/>
                </a:solidFill>
                <a:effectLst>
                  <a:outerShdw blurRad="38100" dist="38100" dir="2700000" algn="tl">
                    <a:srgbClr val="000000">
                      <a:alpha val="43137"/>
                    </a:srgbClr>
                  </a:outerShdw>
                </a:effectLst>
              </a:rPr>
              <a:t>16.</a:t>
            </a:r>
            <a:r>
              <a:rPr lang="it-IT" sz="2800" dirty="0">
                <a:solidFill>
                  <a:sysClr val="windowText" lastClr="000000"/>
                </a:solidFill>
              </a:rPr>
              <a:t> Clicca su «Salva»</a:t>
            </a:r>
          </a:p>
        </p:txBody>
      </p:sp>
      <p:sp>
        <p:nvSpPr>
          <p:cNvPr id="12" name="CasellaDiTesto 11">
            <a:extLst>
              <a:ext uri="{FF2B5EF4-FFF2-40B4-BE49-F238E27FC236}">
                <a16:creationId xmlns:a16="http://schemas.microsoft.com/office/drawing/2014/main" id="{5032CA5A-F48E-46BF-822B-9FADA52694C8}"/>
              </a:ext>
            </a:extLst>
          </p:cNvPr>
          <p:cNvSpPr txBox="1"/>
          <p:nvPr/>
        </p:nvSpPr>
        <p:spPr>
          <a:xfrm>
            <a:off x="186131" y="6314625"/>
            <a:ext cx="455023" cy="369332"/>
          </a:xfrm>
          <a:prstGeom prst="rect">
            <a:avLst/>
          </a:prstGeom>
          <a:noFill/>
        </p:spPr>
        <p:txBody>
          <a:bodyPr wrap="square" rtlCol="0">
            <a:spAutoFit/>
          </a:bodyPr>
          <a:lstStyle/>
          <a:p>
            <a:r>
              <a:rPr lang="it-IT" dirty="0"/>
              <a:t>71</a:t>
            </a:r>
          </a:p>
        </p:txBody>
      </p:sp>
    </p:spTree>
    <p:extLst>
      <p:ext uri="{BB962C8B-B14F-4D97-AF65-F5344CB8AC3E}">
        <p14:creationId xmlns:p14="http://schemas.microsoft.com/office/powerpoint/2010/main" val="423671020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solidFill>
                  <a:schemeClr val="bg1"/>
                </a:solidFill>
              </a:rPr>
              <a:t>Compilazione</a:t>
            </a:r>
            <a:r>
              <a:rPr lang="en-US" sz="4000" dirty="0">
                <a:solidFill>
                  <a:schemeClr val="bg1"/>
                </a:solidFill>
              </a:rPr>
              <a:t> Ultimo Miglio TFR</a:t>
            </a:r>
            <a:endParaRPr lang="en-US" sz="3800" dirty="0">
              <a:solidFill>
                <a:schemeClr val="bg1"/>
              </a:solidFill>
            </a:endParaRPr>
          </a:p>
        </p:txBody>
      </p:sp>
      <p:pic>
        <p:nvPicPr>
          <p:cNvPr id="12" name="Immagine 11">
            <a:extLst>
              <a:ext uri="{FF2B5EF4-FFF2-40B4-BE49-F238E27FC236}">
                <a16:creationId xmlns:a16="http://schemas.microsoft.com/office/drawing/2014/main" id="{C70663F2-9A45-4E2E-88BA-9D68164B57C2}"/>
              </a:ext>
            </a:extLst>
          </p:cNvPr>
          <p:cNvPicPr>
            <a:picLocks noChangeAspect="1"/>
          </p:cNvPicPr>
          <p:nvPr/>
        </p:nvPicPr>
        <p:blipFill>
          <a:blip r:embed="rId3"/>
          <a:stretch>
            <a:fillRect/>
          </a:stretch>
        </p:blipFill>
        <p:spPr>
          <a:xfrm>
            <a:off x="4037179" y="455478"/>
            <a:ext cx="7681055" cy="5952745"/>
          </a:xfrm>
          <a:prstGeom prst="rect">
            <a:avLst/>
          </a:prstGeom>
        </p:spPr>
      </p:pic>
      <p:sp>
        <p:nvSpPr>
          <p:cNvPr id="16" name="Fumetto: rettangolo con angoli arrotondati 15">
            <a:extLst>
              <a:ext uri="{FF2B5EF4-FFF2-40B4-BE49-F238E27FC236}">
                <a16:creationId xmlns:a16="http://schemas.microsoft.com/office/drawing/2014/main" id="{E5795D4D-DCE4-4579-AB13-345343B03464}"/>
              </a:ext>
            </a:extLst>
          </p:cNvPr>
          <p:cNvSpPr/>
          <p:nvPr/>
        </p:nvSpPr>
        <p:spPr>
          <a:xfrm>
            <a:off x="473767" y="4419227"/>
            <a:ext cx="3406946" cy="1979852"/>
          </a:xfrm>
          <a:prstGeom prst="wedgeRoundRectCallout">
            <a:avLst>
              <a:gd name="adj1" fmla="val 57939"/>
              <a:gd name="adj2" fmla="val 29939"/>
              <a:gd name="adj3" fmla="val 16667"/>
            </a:avLst>
          </a:prstGeom>
          <a:solidFill>
            <a:schemeClr val="accent4">
              <a:lumMod val="20000"/>
              <a:lumOff val="8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dirty="0">
                <a:solidFill>
                  <a:srgbClr val="FF0000"/>
                </a:solidFill>
                <a:effectLst>
                  <a:outerShdw blurRad="38100" dist="38100" dir="2700000" algn="tl">
                    <a:srgbClr val="000000">
                      <a:alpha val="43137"/>
                    </a:srgbClr>
                  </a:outerShdw>
                </a:effectLst>
              </a:rPr>
              <a:t>17.</a:t>
            </a:r>
            <a:r>
              <a:rPr lang="it-IT" sz="2800" dirty="0">
                <a:solidFill>
                  <a:sysClr val="windowText" lastClr="000000"/>
                </a:solidFill>
              </a:rPr>
              <a:t> Clicca su «Dati Retributivi Utili al TFR»</a:t>
            </a:r>
          </a:p>
        </p:txBody>
      </p:sp>
      <p:sp>
        <p:nvSpPr>
          <p:cNvPr id="10" name="CasellaDiTesto 9">
            <a:extLst>
              <a:ext uri="{FF2B5EF4-FFF2-40B4-BE49-F238E27FC236}">
                <a16:creationId xmlns:a16="http://schemas.microsoft.com/office/drawing/2014/main" id="{32251F13-DFEC-4AD8-B59E-CC1FF333A203}"/>
              </a:ext>
            </a:extLst>
          </p:cNvPr>
          <p:cNvSpPr txBox="1"/>
          <p:nvPr/>
        </p:nvSpPr>
        <p:spPr>
          <a:xfrm>
            <a:off x="186131" y="6314625"/>
            <a:ext cx="455023" cy="369332"/>
          </a:xfrm>
          <a:prstGeom prst="rect">
            <a:avLst/>
          </a:prstGeom>
          <a:noFill/>
        </p:spPr>
        <p:txBody>
          <a:bodyPr wrap="square" rtlCol="0">
            <a:spAutoFit/>
          </a:bodyPr>
          <a:lstStyle/>
          <a:p>
            <a:r>
              <a:rPr lang="it-IT" dirty="0"/>
              <a:t>72</a:t>
            </a:r>
          </a:p>
        </p:txBody>
      </p:sp>
    </p:spTree>
    <p:extLst>
      <p:ext uri="{BB962C8B-B14F-4D97-AF65-F5344CB8AC3E}">
        <p14:creationId xmlns:p14="http://schemas.microsoft.com/office/powerpoint/2010/main" val="6941002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solidFill>
                  <a:schemeClr val="bg1"/>
                </a:solidFill>
              </a:rPr>
              <a:t>Compilazione</a:t>
            </a:r>
            <a:r>
              <a:rPr lang="en-US" sz="4000" dirty="0">
                <a:solidFill>
                  <a:schemeClr val="bg1"/>
                </a:solidFill>
              </a:rPr>
              <a:t> Ultimo Miglio TFR</a:t>
            </a:r>
            <a:endParaRPr lang="en-US" sz="3800" dirty="0">
              <a:solidFill>
                <a:schemeClr val="bg1"/>
              </a:solidFill>
            </a:endParaRPr>
          </a:p>
        </p:txBody>
      </p:sp>
      <p:pic>
        <p:nvPicPr>
          <p:cNvPr id="10" name="Immagine 9">
            <a:extLst>
              <a:ext uri="{FF2B5EF4-FFF2-40B4-BE49-F238E27FC236}">
                <a16:creationId xmlns:a16="http://schemas.microsoft.com/office/drawing/2014/main" id="{5C924346-0BFE-4BC7-AE3D-45C7F602F4F5}"/>
              </a:ext>
            </a:extLst>
          </p:cNvPr>
          <p:cNvPicPr>
            <a:picLocks noChangeAspect="1"/>
          </p:cNvPicPr>
          <p:nvPr/>
        </p:nvPicPr>
        <p:blipFill>
          <a:blip r:embed="rId3"/>
          <a:stretch>
            <a:fillRect/>
          </a:stretch>
        </p:blipFill>
        <p:spPr>
          <a:xfrm>
            <a:off x="4029757" y="455479"/>
            <a:ext cx="7695899" cy="5941879"/>
          </a:xfrm>
          <a:prstGeom prst="rect">
            <a:avLst/>
          </a:prstGeom>
        </p:spPr>
      </p:pic>
      <p:sp>
        <p:nvSpPr>
          <p:cNvPr id="13" name="Fumetto: rettangolo con angoli arrotondati 12">
            <a:extLst>
              <a:ext uri="{FF2B5EF4-FFF2-40B4-BE49-F238E27FC236}">
                <a16:creationId xmlns:a16="http://schemas.microsoft.com/office/drawing/2014/main" id="{0F63C546-FCFF-4246-952C-735AF6F60A1E}"/>
              </a:ext>
            </a:extLst>
          </p:cNvPr>
          <p:cNvSpPr/>
          <p:nvPr/>
        </p:nvSpPr>
        <p:spPr>
          <a:xfrm>
            <a:off x="478381" y="4419227"/>
            <a:ext cx="3402331" cy="1924512"/>
          </a:xfrm>
          <a:prstGeom prst="wedgeRoundRectCallout">
            <a:avLst>
              <a:gd name="adj1" fmla="val 59176"/>
              <a:gd name="adj2" fmla="val 29203"/>
              <a:gd name="adj3" fmla="val 16667"/>
            </a:avLst>
          </a:prstGeom>
          <a:solidFill>
            <a:schemeClr val="accent4">
              <a:lumMod val="20000"/>
              <a:lumOff val="8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dirty="0">
                <a:solidFill>
                  <a:srgbClr val="FF0000"/>
                </a:solidFill>
                <a:effectLst>
                  <a:outerShdw blurRad="38100" dist="38100" dir="2700000" algn="tl">
                    <a:srgbClr val="000000">
                      <a:alpha val="43137"/>
                    </a:srgbClr>
                  </a:outerShdw>
                </a:effectLst>
              </a:rPr>
              <a:t>18.</a:t>
            </a:r>
            <a:r>
              <a:rPr lang="it-IT" sz="2800" dirty="0">
                <a:solidFill>
                  <a:sysClr val="windowText" lastClr="000000"/>
                </a:solidFill>
              </a:rPr>
              <a:t> Clicca per entrare nel dettaglio di «Dati Retributivi Utili al TFR»</a:t>
            </a:r>
          </a:p>
        </p:txBody>
      </p:sp>
      <p:sp>
        <p:nvSpPr>
          <p:cNvPr id="12" name="CasellaDiTesto 11">
            <a:extLst>
              <a:ext uri="{FF2B5EF4-FFF2-40B4-BE49-F238E27FC236}">
                <a16:creationId xmlns:a16="http://schemas.microsoft.com/office/drawing/2014/main" id="{4E6C5359-894D-40FE-B7C6-D2F460D11864}"/>
              </a:ext>
            </a:extLst>
          </p:cNvPr>
          <p:cNvSpPr txBox="1"/>
          <p:nvPr/>
        </p:nvSpPr>
        <p:spPr>
          <a:xfrm>
            <a:off x="186131" y="6314625"/>
            <a:ext cx="455023" cy="369332"/>
          </a:xfrm>
          <a:prstGeom prst="rect">
            <a:avLst/>
          </a:prstGeom>
          <a:noFill/>
        </p:spPr>
        <p:txBody>
          <a:bodyPr wrap="square" rtlCol="0">
            <a:spAutoFit/>
          </a:bodyPr>
          <a:lstStyle/>
          <a:p>
            <a:r>
              <a:rPr lang="it-IT" dirty="0"/>
              <a:t>73</a:t>
            </a:r>
          </a:p>
        </p:txBody>
      </p:sp>
    </p:spTree>
    <p:extLst>
      <p:ext uri="{BB962C8B-B14F-4D97-AF65-F5344CB8AC3E}">
        <p14:creationId xmlns:p14="http://schemas.microsoft.com/office/powerpoint/2010/main" val="76148741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solidFill>
                  <a:schemeClr val="bg1"/>
                </a:solidFill>
              </a:rPr>
              <a:t>Compilazione</a:t>
            </a:r>
            <a:r>
              <a:rPr lang="en-US" sz="4000" dirty="0">
                <a:solidFill>
                  <a:schemeClr val="bg1"/>
                </a:solidFill>
              </a:rPr>
              <a:t> Ultimo Miglio TFR</a:t>
            </a:r>
            <a:endParaRPr lang="en-US" sz="3800" dirty="0">
              <a:solidFill>
                <a:schemeClr val="bg1"/>
              </a:solidFill>
            </a:endParaRPr>
          </a:p>
        </p:txBody>
      </p:sp>
      <p:pic>
        <p:nvPicPr>
          <p:cNvPr id="42" name="Immagine 41">
            <a:extLst>
              <a:ext uri="{FF2B5EF4-FFF2-40B4-BE49-F238E27FC236}">
                <a16:creationId xmlns:a16="http://schemas.microsoft.com/office/drawing/2014/main" id="{9F3FE429-7A52-4145-9308-D81E24ED841D}"/>
              </a:ext>
            </a:extLst>
          </p:cNvPr>
          <p:cNvPicPr>
            <a:picLocks noChangeAspect="1"/>
          </p:cNvPicPr>
          <p:nvPr/>
        </p:nvPicPr>
        <p:blipFill>
          <a:blip r:embed="rId3"/>
          <a:stretch>
            <a:fillRect/>
          </a:stretch>
        </p:blipFill>
        <p:spPr>
          <a:xfrm>
            <a:off x="4047022" y="455479"/>
            <a:ext cx="7678633" cy="5941878"/>
          </a:xfrm>
          <a:prstGeom prst="rect">
            <a:avLst/>
          </a:prstGeom>
        </p:spPr>
      </p:pic>
      <p:sp>
        <p:nvSpPr>
          <p:cNvPr id="43" name="Fumetto: rettangolo con angoli arrotondati 42">
            <a:extLst>
              <a:ext uri="{FF2B5EF4-FFF2-40B4-BE49-F238E27FC236}">
                <a16:creationId xmlns:a16="http://schemas.microsoft.com/office/drawing/2014/main" id="{EABD858B-5B0E-4187-96FF-B71E8EE21861}"/>
              </a:ext>
            </a:extLst>
          </p:cNvPr>
          <p:cNvSpPr/>
          <p:nvPr/>
        </p:nvSpPr>
        <p:spPr>
          <a:xfrm>
            <a:off x="458923" y="4417505"/>
            <a:ext cx="3421790" cy="1979852"/>
          </a:xfrm>
          <a:prstGeom prst="wedgeRoundRectCallout">
            <a:avLst>
              <a:gd name="adj1" fmla="val 164044"/>
              <a:gd name="adj2" fmla="val -84230"/>
              <a:gd name="adj3" fmla="val 16667"/>
            </a:avLst>
          </a:prstGeom>
          <a:solidFill>
            <a:schemeClr val="accent4">
              <a:lumMod val="20000"/>
              <a:lumOff val="8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dirty="0">
                <a:solidFill>
                  <a:srgbClr val="FF0000"/>
                </a:solidFill>
                <a:effectLst>
                  <a:outerShdw blurRad="38100" dist="38100" dir="2700000" algn="tl">
                    <a:srgbClr val="000000">
                      <a:alpha val="43137"/>
                    </a:srgbClr>
                  </a:outerShdw>
                </a:effectLst>
              </a:rPr>
              <a:t>19. </a:t>
            </a:r>
            <a:r>
              <a:rPr lang="it-IT" sz="2800" dirty="0">
                <a:solidFill>
                  <a:sysClr val="windowText" lastClr="000000"/>
                </a:solidFill>
              </a:rPr>
              <a:t>Compilazione «Dati Retributivi Utili al TFR»</a:t>
            </a:r>
          </a:p>
        </p:txBody>
      </p:sp>
      <p:sp>
        <p:nvSpPr>
          <p:cNvPr id="44" name="Fumetto: rettangolo con angoli arrotondati 43">
            <a:extLst>
              <a:ext uri="{FF2B5EF4-FFF2-40B4-BE49-F238E27FC236}">
                <a16:creationId xmlns:a16="http://schemas.microsoft.com/office/drawing/2014/main" id="{538036DE-EA44-4F16-BACC-4D61036A66E2}"/>
              </a:ext>
            </a:extLst>
          </p:cNvPr>
          <p:cNvSpPr/>
          <p:nvPr/>
        </p:nvSpPr>
        <p:spPr>
          <a:xfrm>
            <a:off x="8908869" y="3637210"/>
            <a:ext cx="2505891" cy="1018838"/>
          </a:xfrm>
          <a:prstGeom prst="wedgeRoundRectCallout">
            <a:avLst>
              <a:gd name="adj1" fmla="val 31612"/>
              <a:gd name="adj2" fmla="val -314350"/>
              <a:gd name="adj3" fmla="val 16667"/>
            </a:avLst>
          </a:prstGeom>
          <a:solidFill>
            <a:schemeClr val="accent4">
              <a:lumMod val="20000"/>
              <a:lumOff val="8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dirty="0">
                <a:solidFill>
                  <a:srgbClr val="FF0000"/>
                </a:solidFill>
                <a:effectLst>
                  <a:outerShdw blurRad="38100" dist="38100" dir="2700000" algn="tl">
                    <a:srgbClr val="000000">
                      <a:alpha val="43137"/>
                    </a:srgbClr>
                  </a:outerShdw>
                </a:effectLst>
              </a:rPr>
              <a:t>20.</a:t>
            </a:r>
            <a:r>
              <a:rPr lang="it-IT" sz="2800" dirty="0">
                <a:solidFill>
                  <a:sysClr val="windowText" lastClr="000000"/>
                </a:solidFill>
              </a:rPr>
              <a:t> Clicca su «Salva»</a:t>
            </a:r>
          </a:p>
        </p:txBody>
      </p:sp>
      <p:sp>
        <p:nvSpPr>
          <p:cNvPr id="12" name="CasellaDiTesto 11">
            <a:extLst>
              <a:ext uri="{FF2B5EF4-FFF2-40B4-BE49-F238E27FC236}">
                <a16:creationId xmlns:a16="http://schemas.microsoft.com/office/drawing/2014/main" id="{04959A2C-78AE-4B41-A416-E6A33EC77347}"/>
              </a:ext>
            </a:extLst>
          </p:cNvPr>
          <p:cNvSpPr txBox="1"/>
          <p:nvPr/>
        </p:nvSpPr>
        <p:spPr>
          <a:xfrm>
            <a:off x="186131" y="6314625"/>
            <a:ext cx="455023" cy="369332"/>
          </a:xfrm>
          <a:prstGeom prst="rect">
            <a:avLst/>
          </a:prstGeom>
          <a:noFill/>
        </p:spPr>
        <p:txBody>
          <a:bodyPr wrap="square" rtlCol="0">
            <a:spAutoFit/>
          </a:bodyPr>
          <a:lstStyle/>
          <a:p>
            <a:r>
              <a:rPr lang="it-IT" dirty="0"/>
              <a:t>74</a:t>
            </a:r>
          </a:p>
        </p:txBody>
      </p:sp>
    </p:spTree>
    <p:extLst>
      <p:ext uri="{BB962C8B-B14F-4D97-AF65-F5344CB8AC3E}">
        <p14:creationId xmlns:p14="http://schemas.microsoft.com/office/powerpoint/2010/main" val="319588993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solidFill>
                  <a:schemeClr val="bg1"/>
                </a:solidFill>
              </a:rPr>
              <a:t>Compilazione</a:t>
            </a:r>
            <a:r>
              <a:rPr lang="en-US" sz="4000" dirty="0">
                <a:solidFill>
                  <a:schemeClr val="bg1"/>
                </a:solidFill>
              </a:rPr>
              <a:t> Ultimo Miglio TFR</a:t>
            </a:r>
            <a:endParaRPr lang="en-US" sz="3800" dirty="0">
              <a:solidFill>
                <a:schemeClr val="bg1"/>
              </a:solidFill>
            </a:endParaRPr>
          </a:p>
        </p:txBody>
      </p:sp>
      <p:sp>
        <p:nvSpPr>
          <p:cNvPr id="10" name="Connettore 9">
            <a:extLst>
              <a:ext uri="{FF2B5EF4-FFF2-40B4-BE49-F238E27FC236}">
                <a16:creationId xmlns:a16="http://schemas.microsoft.com/office/drawing/2014/main" id="{727A3508-9855-4C94-AAE1-5F390390AD48}"/>
              </a:ext>
            </a:extLst>
          </p:cNvPr>
          <p:cNvSpPr/>
          <p:nvPr/>
        </p:nvSpPr>
        <p:spPr>
          <a:xfrm>
            <a:off x="361320" y="4452146"/>
            <a:ext cx="3575156" cy="1963501"/>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a:solidFill>
                  <a:srgbClr val="FF0000"/>
                </a:solidFill>
                <a:effectLst>
                  <a:outerShdw blurRad="38100" dist="38100" dir="2700000" algn="tl">
                    <a:srgbClr val="000000">
                      <a:alpha val="43137"/>
                    </a:srgbClr>
                  </a:outerShdw>
                </a:effectLst>
              </a:rPr>
              <a:t>«Dati utili» e «Dati retributivi utili»</a:t>
            </a:r>
          </a:p>
        </p:txBody>
      </p:sp>
      <p:pic>
        <p:nvPicPr>
          <p:cNvPr id="41" name="Immagine 40">
            <a:extLst>
              <a:ext uri="{FF2B5EF4-FFF2-40B4-BE49-F238E27FC236}">
                <a16:creationId xmlns:a16="http://schemas.microsoft.com/office/drawing/2014/main" id="{021AD196-FC0F-4C4D-AB59-2B138E6F0A81}"/>
              </a:ext>
            </a:extLst>
          </p:cNvPr>
          <p:cNvPicPr>
            <a:picLocks noChangeAspect="1"/>
          </p:cNvPicPr>
          <p:nvPr/>
        </p:nvPicPr>
        <p:blipFill>
          <a:blip r:embed="rId3"/>
          <a:stretch>
            <a:fillRect/>
          </a:stretch>
        </p:blipFill>
        <p:spPr>
          <a:xfrm>
            <a:off x="4041499" y="455479"/>
            <a:ext cx="7681055" cy="5941879"/>
          </a:xfrm>
          <a:prstGeom prst="rect">
            <a:avLst/>
          </a:prstGeom>
        </p:spPr>
      </p:pic>
      <p:sp>
        <p:nvSpPr>
          <p:cNvPr id="12" name="CasellaDiTesto 11">
            <a:extLst>
              <a:ext uri="{FF2B5EF4-FFF2-40B4-BE49-F238E27FC236}">
                <a16:creationId xmlns:a16="http://schemas.microsoft.com/office/drawing/2014/main" id="{E2AD2533-6C3C-4423-AF80-26322537E906}"/>
              </a:ext>
            </a:extLst>
          </p:cNvPr>
          <p:cNvSpPr txBox="1"/>
          <p:nvPr/>
        </p:nvSpPr>
        <p:spPr>
          <a:xfrm>
            <a:off x="186131" y="6314625"/>
            <a:ext cx="455023" cy="369332"/>
          </a:xfrm>
          <a:prstGeom prst="rect">
            <a:avLst/>
          </a:prstGeom>
          <a:noFill/>
        </p:spPr>
        <p:txBody>
          <a:bodyPr wrap="square" rtlCol="0">
            <a:spAutoFit/>
          </a:bodyPr>
          <a:lstStyle/>
          <a:p>
            <a:r>
              <a:rPr lang="it-IT" dirty="0"/>
              <a:t>75</a:t>
            </a:r>
          </a:p>
        </p:txBody>
      </p:sp>
    </p:spTree>
    <p:extLst>
      <p:ext uri="{BB962C8B-B14F-4D97-AF65-F5344CB8AC3E}">
        <p14:creationId xmlns:p14="http://schemas.microsoft.com/office/powerpoint/2010/main" val="243401629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solidFill>
                  <a:schemeClr val="bg1"/>
                </a:solidFill>
              </a:rPr>
              <a:t>Compilazione</a:t>
            </a:r>
            <a:r>
              <a:rPr lang="en-US" sz="4000" dirty="0">
                <a:solidFill>
                  <a:schemeClr val="bg1"/>
                </a:solidFill>
              </a:rPr>
              <a:t> Ultimo Miglio TFR</a:t>
            </a:r>
            <a:endParaRPr lang="en-US" sz="3800" dirty="0">
              <a:solidFill>
                <a:schemeClr val="bg1"/>
              </a:solidFill>
            </a:endParaRPr>
          </a:p>
        </p:txBody>
      </p:sp>
      <p:pic>
        <p:nvPicPr>
          <p:cNvPr id="12" name="Immagine 11">
            <a:extLst>
              <a:ext uri="{FF2B5EF4-FFF2-40B4-BE49-F238E27FC236}">
                <a16:creationId xmlns:a16="http://schemas.microsoft.com/office/drawing/2014/main" id="{06AB69A7-16AD-4A49-BC05-7DB4E7ED2C70}"/>
              </a:ext>
            </a:extLst>
          </p:cNvPr>
          <p:cNvPicPr>
            <a:picLocks noChangeAspect="1"/>
          </p:cNvPicPr>
          <p:nvPr/>
        </p:nvPicPr>
        <p:blipFill>
          <a:blip r:embed="rId3"/>
          <a:stretch>
            <a:fillRect/>
          </a:stretch>
        </p:blipFill>
        <p:spPr>
          <a:xfrm>
            <a:off x="4044600" y="455478"/>
            <a:ext cx="7681055" cy="5941879"/>
          </a:xfrm>
          <a:prstGeom prst="rect">
            <a:avLst/>
          </a:prstGeom>
        </p:spPr>
      </p:pic>
      <p:sp>
        <p:nvSpPr>
          <p:cNvPr id="13" name="Fumetto: rettangolo con angoli arrotondati 12">
            <a:extLst>
              <a:ext uri="{FF2B5EF4-FFF2-40B4-BE49-F238E27FC236}">
                <a16:creationId xmlns:a16="http://schemas.microsoft.com/office/drawing/2014/main" id="{C80399C3-E63B-4114-8927-1F9C5BF0AEA7}"/>
              </a:ext>
            </a:extLst>
          </p:cNvPr>
          <p:cNvSpPr/>
          <p:nvPr/>
        </p:nvSpPr>
        <p:spPr>
          <a:xfrm>
            <a:off x="458920" y="4417505"/>
            <a:ext cx="3421361" cy="1979852"/>
          </a:xfrm>
          <a:prstGeom prst="wedgeRoundRectCallout">
            <a:avLst>
              <a:gd name="adj1" fmla="val 97483"/>
              <a:gd name="adj2" fmla="val -160174"/>
              <a:gd name="adj3" fmla="val 16667"/>
            </a:avLst>
          </a:prstGeom>
          <a:solidFill>
            <a:schemeClr val="accent4">
              <a:lumMod val="20000"/>
              <a:lumOff val="8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dirty="0">
                <a:solidFill>
                  <a:srgbClr val="FF0000"/>
                </a:solidFill>
                <a:effectLst>
                  <a:outerShdw blurRad="38100" dist="38100" dir="2700000" algn="tl">
                    <a:srgbClr val="000000">
                      <a:alpha val="43137"/>
                    </a:srgbClr>
                  </a:outerShdw>
                </a:effectLst>
              </a:rPr>
              <a:t>21. </a:t>
            </a:r>
            <a:r>
              <a:rPr lang="it-IT" sz="2800" dirty="0">
                <a:solidFill>
                  <a:sysClr val="windowText" lastClr="000000"/>
                </a:solidFill>
              </a:rPr>
              <a:t>Torna su «Lista Richieste»</a:t>
            </a:r>
          </a:p>
        </p:txBody>
      </p:sp>
      <p:sp>
        <p:nvSpPr>
          <p:cNvPr id="10" name="CasellaDiTesto 9">
            <a:extLst>
              <a:ext uri="{FF2B5EF4-FFF2-40B4-BE49-F238E27FC236}">
                <a16:creationId xmlns:a16="http://schemas.microsoft.com/office/drawing/2014/main" id="{A66063B3-936B-4580-80B5-16CC841BCD18}"/>
              </a:ext>
            </a:extLst>
          </p:cNvPr>
          <p:cNvSpPr txBox="1"/>
          <p:nvPr/>
        </p:nvSpPr>
        <p:spPr>
          <a:xfrm>
            <a:off x="186131" y="6314625"/>
            <a:ext cx="455023" cy="369332"/>
          </a:xfrm>
          <a:prstGeom prst="rect">
            <a:avLst/>
          </a:prstGeom>
          <a:noFill/>
        </p:spPr>
        <p:txBody>
          <a:bodyPr wrap="square" rtlCol="0">
            <a:spAutoFit/>
          </a:bodyPr>
          <a:lstStyle/>
          <a:p>
            <a:r>
              <a:rPr lang="it-IT" dirty="0"/>
              <a:t>76</a:t>
            </a:r>
          </a:p>
        </p:txBody>
      </p:sp>
    </p:spTree>
    <p:extLst>
      <p:ext uri="{BB962C8B-B14F-4D97-AF65-F5344CB8AC3E}">
        <p14:creationId xmlns:p14="http://schemas.microsoft.com/office/powerpoint/2010/main" val="97930788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solidFill>
                  <a:schemeClr val="bg1"/>
                </a:solidFill>
              </a:rPr>
              <a:t>Compilazione</a:t>
            </a:r>
            <a:r>
              <a:rPr lang="en-US" sz="4000" dirty="0">
                <a:solidFill>
                  <a:schemeClr val="bg1"/>
                </a:solidFill>
              </a:rPr>
              <a:t> Ultimo Miglio TFR</a:t>
            </a:r>
            <a:endParaRPr lang="en-US" sz="3800" dirty="0">
              <a:solidFill>
                <a:schemeClr val="bg1"/>
              </a:solidFill>
            </a:endParaRPr>
          </a:p>
        </p:txBody>
      </p:sp>
      <p:pic>
        <p:nvPicPr>
          <p:cNvPr id="10" name="Immagine 9">
            <a:extLst>
              <a:ext uri="{FF2B5EF4-FFF2-40B4-BE49-F238E27FC236}">
                <a16:creationId xmlns:a16="http://schemas.microsoft.com/office/drawing/2014/main" id="{BF93E441-22F6-4AB1-A1D8-394FB2D7DBFA}"/>
              </a:ext>
            </a:extLst>
          </p:cNvPr>
          <p:cNvPicPr>
            <a:picLocks noChangeAspect="1"/>
          </p:cNvPicPr>
          <p:nvPr/>
        </p:nvPicPr>
        <p:blipFill>
          <a:blip r:embed="rId3"/>
          <a:stretch>
            <a:fillRect/>
          </a:stretch>
        </p:blipFill>
        <p:spPr>
          <a:xfrm>
            <a:off x="4044601" y="448055"/>
            <a:ext cx="7681055" cy="2599945"/>
          </a:xfrm>
          <a:prstGeom prst="rect">
            <a:avLst/>
          </a:prstGeom>
        </p:spPr>
      </p:pic>
      <p:pic>
        <p:nvPicPr>
          <p:cNvPr id="14" name="Immagine 13">
            <a:extLst>
              <a:ext uri="{FF2B5EF4-FFF2-40B4-BE49-F238E27FC236}">
                <a16:creationId xmlns:a16="http://schemas.microsoft.com/office/drawing/2014/main" id="{70BD37B1-76EB-42CA-B01A-DEF79EAF68B5}"/>
              </a:ext>
            </a:extLst>
          </p:cNvPr>
          <p:cNvPicPr>
            <a:picLocks noChangeAspect="1"/>
          </p:cNvPicPr>
          <p:nvPr/>
        </p:nvPicPr>
        <p:blipFill>
          <a:blip r:embed="rId4"/>
          <a:stretch>
            <a:fillRect/>
          </a:stretch>
        </p:blipFill>
        <p:spPr>
          <a:xfrm>
            <a:off x="4037179" y="3286539"/>
            <a:ext cx="7681055" cy="3121685"/>
          </a:xfrm>
          <a:prstGeom prst="rect">
            <a:avLst/>
          </a:prstGeom>
        </p:spPr>
      </p:pic>
      <p:sp>
        <p:nvSpPr>
          <p:cNvPr id="15" name="Fumetto: rettangolo con angoli arrotondati 14">
            <a:extLst>
              <a:ext uri="{FF2B5EF4-FFF2-40B4-BE49-F238E27FC236}">
                <a16:creationId xmlns:a16="http://schemas.microsoft.com/office/drawing/2014/main" id="{E4ADDBE2-F527-47BA-A7D9-5D39028B0DBE}"/>
              </a:ext>
            </a:extLst>
          </p:cNvPr>
          <p:cNvSpPr/>
          <p:nvPr/>
        </p:nvSpPr>
        <p:spPr>
          <a:xfrm>
            <a:off x="445613" y="4419228"/>
            <a:ext cx="3428785" cy="1979852"/>
          </a:xfrm>
          <a:prstGeom prst="wedgeRoundRectCallout">
            <a:avLst>
              <a:gd name="adj1" fmla="val 100675"/>
              <a:gd name="adj2" fmla="val -202415"/>
              <a:gd name="adj3" fmla="val 16667"/>
            </a:avLst>
          </a:prstGeom>
          <a:solidFill>
            <a:schemeClr val="accent4">
              <a:lumMod val="20000"/>
              <a:lumOff val="8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dirty="0">
                <a:solidFill>
                  <a:srgbClr val="FF0000"/>
                </a:solidFill>
                <a:effectLst>
                  <a:outerShdw blurRad="38100" dist="38100" dir="2700000" algn="tl">
                    <a:srgbClr val="000000">
                      <a:alpha val="43137"/>
                    </a:srgbClr>
                  </a:outerShdw>
                </a:effectLst>
              </a:rPr>
              <a:t>22.</a:t>
            </a:r>
            <a:r>
              <a:rPr lang="it-IT" sz="2800" dirty="0">
                <a:solidFill>
                  <a:sysClr val="windowText" lastClr="000000"/>
                </a:solidFill>
              </a:rPr>
              <a:t> Clicca su «Fine Lavorazione»</a:t>
            </a:r>
          </a:p>
        </p:txBody>
      </p:sp>
      <p:sp>
        <p:nvSpPr>
          <p:cNvPr id="16" name="Fumetto: rettangolo con angoli arrotondati 15">
            <a:extLst>
              <a:ext uri="{FF2B5EF4-FFF2-40B4-BE49-F238E27FC236}">
                <a16:creationId xmlns:a16="http://schemas.microsoft.com/office/drawing/2014/main" id="{54EA6AC0-2A1A-4287-807E-C71FCC0C7525}"/>
              </a:ext>
            </a:extLst>
          </p:cNvPr>
          <p:cNvSpPr/>
          <p:nvPr/>
        </p:nvSpPr>
        <p:spPr>
          <a:xfrm>
            <a:off x="4364652" y="5505051"/>
            <a:ext cx="5056503" cy="676679"/>
          </a:xfrm>
          <a:prstGeom prst="wedgeRoundRectCallout">
            <a:avLst>
              <a:gd name="adj1" fmla="val 76824"/>
              <a:gd name="adj2" fmla="val -150072"/>
              <a:gd name="adj3" fmla="val 16667"/>
            </a:avLst>
          </a:prstGeom>
          <a:solidFill>
            <a:schemeClr val="accent4">
              <a:lumMod val="20000"/>
              <a:lumOff val="8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dirty="0">
                <a:solidFill>
                  <a:srgbClr val="FF0000"/>
                </a:solidFill>
                <a:effectLst>
                  <a:outerShdw blurRad="38100" dist="38100" dir="2700000" algn="tl">
                    <a:srgbClr val="000000">
                      <a:alpha val="43137"/>
                    </a:srgbClr>
                  </a:outerShdw>
                </a:effectLst>
              </a:rPr>
              <a:t>23.</a:t>
            </a:r>
            <a:r>
              <a:rPr lang="it-IT" sz="2800" dirty="0">
                <a:solidFill>
                  <a:sysClr val="windowText" lastClr="000000"/>
                </a:solidFill>
              </a:rPr>
              <a:t> Clicca su «Fine Lavorazione»</a:t>
            </a:r>
          </a:p>
        </p:txBody>
      </p:sp>
      <p:sp>
        <p:nvSpPr>
          <p:cNvPr id="12" name="CasellaDiTesto 11">
            <a:extLst>
              <a:ext uri="{FF2B5EF4-FFF2-40B4-BE49-F238E27FC236}">
                <a16:creationId xmlns:a16="http://schemas.microsoft.com/office/drawing/2014/main" id="{86521826-9560-4BCA-A9CD-B347C2E39F98}"/>
              </a:ext>
            </a:extLst>
          </p:cNvPr>
          <p:cNvSpPr txBox="1"/>
          <p:nvPr/>
        </p:nvSpPr>
        <p:spPr>
          <a:xfrm>
            <a:off x="186131" y="6314625"/>
            <a:ext cx="455023" cy="369332"/>
          </a:xfrm>
          <a:prstGeom prst="rect">
            <a:avLst/>
          </a:prstGeom>
          <a:noFill/>
        </p:spPr>
        <p:txBody>
          <a:bodyPr wrap="square" rtlCol="0">
            <a:spAutoFit/>
          </a:bodyPr>
          <a:lstStyle/>
          <a:p>
            <a:r>
              <a:rPr lang="it-IT" dirty="0"/>
              <a:t>77</a:t>
            </a:r>
          </a:p>
        </p:txBody>
      </p:sp>
    </p:spTree>
    <p:extLst>
      <p:ext uri="{BB962C8B-B14F-4D97-AF65-F5344CB8AC3E}">
        <p14:creationId xmlns:p14="http://schemas.microsoft.com/office/powerpoint/2010/main" val="429055403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solidFill>
                  <a:schemeClr val="bg1"/>
                </a:solidFill>
              </a:rPr>
              <a:t>Compilazione</a:t>
            </a:r>
            <a:r>
              <a:rPr lang="en-US" sz="4000" dirty="0">
                <a:solidFill>
                  <a:schemeClr val="bg1"/>
                </a:solidFill>
              </a:rPr>
              <a:t> Ultimo Miglio TFR</a:t>
            </a:r>
            <a:endParaRPr lang="en-US" sz="3800" dirty="0">
              <a:solidFill>
                <a:schemeClr val="bg1"/>
              </a:solidFill>
            </a:endParaRPr>
          </a:p>
        </p:txBody>
      </p:sp>
      <p:pic>
        <p:nvPicPr>
          <p:cNvPr id="18" name="Immagine 17">
            <a:extLst>
              <a:ext uri="{FF2B5EF4-FFF2-40B4-BE49-F238E27FC236}">
                <a16:creationId xmlns:a16="http://schemas.microsoft.com/office/drawing/2014/main" id="{65D88939-6101-45E6-8DC2-2CE485B2545E}"/>
              </a:ext>
            </a:extLst>
          </p:cNvPr>
          <p:cNvPicPr>
            <a:picLocks noChangeAspect="1"/>
          </p:cNvPicPr>
          <p:nvPr/>
        </p:nvPicPr>
        <p:blipFill>
          <a:blip r:embed="rId3"/>
          <a:stretch>
            <a:fillRect/>
          </a:stretch>
        </p:blipFill>
        <p:spPr>
          <a:xfrm>
            <a:off x="4037179" y="448054"/>
            <a:ext cx="7681055" cy="5941879"/>
          </a:xfrm>
          <a:prstGeom prst="rect">
            <a:avLst/>
          </a:prstGeom>
        </p:spPr>
      </p:pic>
      <p:sp>
        <p:nvSpPr>
          <p:cNvPr id="19" name="Fumetto: rettangolo con angoli arrotondati 18">
            <a:extLst>
              <a:ext uri="{FF2B5EF4-FFF2-40B4-BE49-F238E27FC236}">
                <a16:creationId xmlns:a16="http://schemas.microsoft.com/office/drawing/2014/main" id="{012DB7BF-2E1B-4CEC-A1B0-CAFEADF2AB56}"/>
              </a:ext>
            </a:extLst>
          </p:cNvPr>
          <p:cNvSpPr/>
          <p:nvPr/>
        </p:nvSpPr>
        <p:spPr>
          <a:xfrm>
            <a:off x="451499" y="4410081"/>
            <a:ext cx="3406946" cy="1979852"/>
          </a:xfrm>
          <a:prstGeom prst="wedgeRoundRectCallout">
            <a:avLst>
              <a:gd name="adj1" fmla="val 61692"/>
              <a:gd name="adj2" fmla="val -13071"/>
              <a:gd name="adj3" fmla="val 16667"/>
            </a:avLst>
          </a:prstGeom>
          <a:solidFill>
            <a:schemeClr val="accent4">
              <a:lumMod val="20000"/>
              <a:lumOff val="8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dirty="0">
                <a:solidFill>
                  <a:srgbClr val="FF0000"/>
                </a:solidFill>
                <a:effectLst>
                  <a:outerShdw blurRad="38100" dist="38100" dir="2700000" algn="tl">
                    <a:srgbClr val="000000">
                      <a:alpha val="43137"/>
                    </a:srgbClr>
                  </a:outerShdw>
                </a:effectLst>
              </a:rPr>
              <a:t>24. </a:t>
            </a:r>
            <a:r>
              <a:rPr lang="it-IT" sz="2800" dirty="0">
                <a:solidFill>
                  <a:sysClr val="windowText" lastClr="000000"/>
                </a:solidFill>
              </a:rPr>
              <a:t>Clicca sulla Posizione da «Certificare»</a:t>
            </a:r>
          </a:p>
        </p:txBody>
      </p:sp>
      <p:sp>
        <p:nvSpPr>
          <p:cNvPr id="10" name="CasellaDiTesto 9">
            <a:extLst>
              <a:ext uri="{FF2B5EF4-FFF2-40B4-BE49-F238E27FC236}">
                <a16:creationId xmlns:a16="http://schemas.microsoft.com/office/drawing/2014/main" id="{3D971A84-C095-408A-A4D1-83B44F5F6A15}"/>
              </a:ext>
            </a:extLst>
          </p:cNvPr>
          <p:cNvSpPr txBox="1"/>
          <p:nvPr/>
        </p:nvSpPr>
        <p:spPr>
          <a:xfrm>
            <a:off x="186131" y="6314625"/>
            <a:ext cx="455023" cy="369332"/>
          </a:xfrm>
          <a:prstGeom prst="rect">
            <a:avLst/>
          </a:prstGeom>
          <a:noFill/>
        </p:spPr>
        <p:txBody>
          <a:bodyPr wrap="square" rtlCol="0">
            <a:spAutoFit/>
          </a:bodyPr>
          <a:lstStyle/>
          <a:p>
            <a:r>
              <a:rPr lang="it-IT" dirty="0"/>
              <a:t>78</a:t>
            </a:r>
          </a:p>
        </p:txBody>
      </p:sp>
    </p:spTree>
    <p:extLst>
      <p:ext uri="{BB962C8B-B14F-4D97-AF65-F5344CB8AC3E}">
        <p14:creationId xmlns:p14="http://schemas.microsoft.com/office/powerpoint/2010/main" val="316654142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solidFill>
                  <a:schemeClr val="bg1"/>
                </a:solidFill>
              </a:rPr>
              <a:t>Compilazione</a:t>
            </a:r>
            <a:r>
              <a:rPr lang="en-US" sz="4000" dirty="0">
                <a:solidFill>
                  <a:schemeClr val="bg1"/>
                </a:solidFill>
              </a:rPr>
              <a:t> Ultimo Miglio TFR</a:t>
            </a:r>
            <a:endParaRPr lang="en-US" sz="3800" dirty="0">
              <a:solidFill>
                <a:schemeClr val="bg1"/>
              </a:solidFill>
            </a:endParaRPr>
          </a:p>
        </p:txBody>
      </p:sp>
      <p:pic>
        <p:nvPicPr>
          <p:cNvPr id="10" name="Immagine 9">
            <a:extLst>
              <a:ext uri="{FF2B5EF4-FFF2-40B4-BE49-F238E27FC236}">
                <a16:creationId xmlns:a16="http://schemas.microsoft.com/office/drawing/2014/main" id="{5A4BD6FD-6AE2-4FEC-A99D-53B106E15C01}"/>
              </a:ext>
            </a:extLst>
          </p:cNvPr>
          <p:cNvPicPr>
            <a:picLocks noChangeAspect="1"/>
          </p:cNvPicPr>
          <p:nvPr/>
        </p:nvPicPr>
        <p:blipFill>
          <a:blip r:embed="rId3"/>
          <a:stretch>
            <a:fillRect/>
          </a:stretch>
        </p:blipFill>
        <p:spPr>
          <a:xfrm>
            <a:off x="4052022" y="455478"/>
            <a:ext cx="7681056" cy="5941879"/>
          </a:xfrm>
          <a:prstGeom prst="rect">
            <a:avLst/>
          </a:prstGeom>
        </p:spPr>
      </p:pic>
      <p:sp>
        <p:nvSpPr>
          <p:cNvPr id="12" name="Fumetto: rettangolo con angoli arrotondati 11">
            <a:extLst>
              <a:ext uri="{FF2B5EF4-FFF2-40B4-BE49-F238E27FC236}">
                <a16:creationId xmlns:a16="http://schemas.microsoft.com/office/drawing/2014/main" id="{E28F0895-6CCF-491C-8088-82E84F948E51}"/>
              </a:ext>
            </a:extLst>
          </p:cNvPr>
          <p:cNvSpPr/>
          <p:nvPr/>
        </p:nvSpPr>
        <p:spPr>
          <a:xfrm>
            <a:off x="473762" y="4417506"/>
            <a:ext cx="3414369" cy="1979851"/>
          </a:xfrm>
          <a:prstGeom prst="wedgeRoundRectCallout">
            <a:avLst>
              <a:gd name="adj1" fmla="val 69739"/>
              <a:gd name="adj2" fmla="val -40084"/>
              <a:gd name="adj3" fmla="val 16667"/>
            </a:avLst>
          </a:prstGeom>
          <a:solidFill>
            <a:schemeClr val="accent4">
              <a:lumMod val="20000"/>
              <a:lumOff val="8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dirty="0">
                <a:solidFill>
                  <a:srgbClr val="FF0000"/>
                </a:solidFill>
                <a:effectLst>
                  <a:outerShdw blurRad="38100" dist="38100" dir="2700000" algn="tl">
                    <a:srgbClr val="000000">
                      <a:alpha val="43137"/>
                    </a:srgbClr>
                  </a:outerShdw>
                </a:effectLst>
              </a:rPr>
              <a:t>25.</a:t>
            </a:r>
            <a:r>
              <a:rPr lang="it-IT" sz="2800" dirty="0">
                <a:solidFill>
                  <a:sysClr val="windowText" lastClr="000000"/>
                </a:solidFill>
              </a:rPr>
              <a:t> Clicca su «Lista Dati Integrativi»</a:t>
            </a:r>
          </a:p>
        </p:txBody>
      </p:sp>
      <p:sp>
        <p:nvSpPr>
          <p:cNvPr id="13" name="CasellaDiTesto 12">
            <a:extLst>
              <a:ext uri="{FF2B5EF4-FFF2-40B4-BE49-F238E27FC236}">
                <a16:creationId xmlns:a16="http://schemas.microsoft.com/office/drawing/2014/main" id="{7E11EE51-B6DF-4C5F-91FD-636DD54E5E98}"/>
              </a:ext>
            </a:extLst>
          </p:cNvPr>
          <p:cNvSpPr txBox="1"/>
          <p:nvPr/>
        </p:nvSpPr>
        <p:spPr>
          <a:xfrm>
            <a:off x="186131" y="6314625"/>
            <a:ext cx="455023" cy="369332"/>
          </a:xfrm>
          <a:prstGeom prst="rect">
            <a:avLst/>
          </a:prstGeom>
          <a:noFill/>
        </p:spPr>
        <p:txBody>
          <a:bodyPr wrap="square" rtlCol="0">
            <a:spAutoFit/>
          </a:bodyPr>
          <a:lstStyle/>
          <a:p>
            <a:r>
              <a:rPr lang="it-IT" dirty="0"/>
              <a:t>79</a:t>
            </a:r>
          </a:p>
        </p:txBody>
      </p:sp>
    </p:spTree>
    <p:extLst>
      <p:ext uri="{BB962C8B-B14F-4D97-AF65-F5344CB8AC3E}">
        <p14:creationId xmlns:p14="http://schemas.microsoft.com/office/powerpoint/2010/main" val="254350645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solidFill>
                  <a:schemeClr val="bg1"/>
                </a:solidFill>
              </a:rPr>
              <a:t>Compilazione</a:t>
            </a:r>
            <a:r>
              <a:rPr lang="en-US" sz="4000" dirty="0">
                <a:solidFill>
                  <a:schemeClr val="bg1"/>
                </a:solidFill>
              </a:rPr>
              <a:t> Ultimo Miglio TFR</a:t>
            </a:r>
            <a:endParaRPr lang="en-US" sz="3800" dirty="0">
              <a:solidFill>
                <a:schemeClr val="bg1"/>
              </a:solidFill>
            </a:endParaRPr>
          </a:p>
        </p:txBody>
      </p:sp>
      <p:pic>
        <p:nvPicPr>
          <p:cNvPr id="13" name="Immagine 12">
            <a:extLst>
              <a:ext uri="{FF2B5EF4-FFF2-40B4-BE49-F238E27FC236}">
                <a16:creationId xmlns:a16="http://schemas.microsoft.com/office/drawing/2014/main" id="{FECA8E6B-7083-4828-9A2E-DFB08255A740}"/>
              </a:ext>
            </a:extLst>
          </p:cNvPr>
          <p:cNvPicPr>
            <a:picLocks noChangeAspect="1"/>
          </p:cNvPicPr>
          <p:nvPr/>
        </p:nvPicPr>
        <p:blipFill>
          <a:blip r:embed="rId3"/>
          <a:stretch>
            <a:fillRect/>
          </a:stretch>
        </p:blipFill>
        <p:spPr>
          <a:xfrm>
            <a:off x="4060561" y="455479"/>
            <a:ext cx="7665096" cy="5941878"/>
          </a:xfrm>
          <a:prstGeom prst="rect">
            <a:avLst/>
          </a:prstGeom>
        </p:spPr>
      </p:pic>
      <p:sp>
        <p:nvSpPr>
          <p:cNvPr id="14" name="Fumetto: rettangolo con angoli arrotondati 13">
            <a:extLst>
              <a:ext uri="{FF2B5EF4-FFF2-40B4-BE49-F238E27FC236}">
                <a16:creationId xmlns:a16="http://schemas.microsoft.com/office/drawing/2014/main" id="{6E5C49CD-5515-42D8-8746-9E7F07EEC2FC}"/>
              </a:ext>
            </a:extLst>
          </p:cNvPr>
          <p:cNvSpPr/>
          <p:nvPr/>
        </p:nvSpPr>
        <p:spPr>
          <a:xfrm>
            <a:off x="458921" y="4417506"/>
            <a:ext cx="3414370" cy="1979851"/>
          </a:xfrm>
          <a:prstGeom prst="wedgeRoundRectCallout">
            <a:avLst>
              <a:gd name="adj1" fmla="val 58953"/>
              <a:gd name="adj2" fmla="val -12807"/>
              <a:gd name="adj3" fmla="val 16667"/>
            </a:avLst>
          </a:prstGeom>
          <a:solidFill>
            <a:schemeClr val="accent4">
              <a:lumMod val="20000"/>
              <a:lumOff val="8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dirty="0">
                <a:solidFill>
                  <a:srgbClr val="FF0000"/>
                </a:solidFill>
                <a:effectLst>
                  <a:outerShdw blurRad="38100" dist="38100" dir="2700000" algn="tl">
                    <a:srgbClr val="000000">
                      <a:alpha val="43137"/>
                    </a:srgbClr>
                  </a:outerShdw>
                </a:effectLst>
              </a:rPr>
              <a:t>26.</a:t>
            </a:r>
            <a:r>
              <a:rPr lang="it-IT" sz="2800" dirty="0">
                <a:solidFill>
                  <a:sysClr val="windowText" lastClr="000000"/>
                </a:solidFill>
              </a:rPr>
              <a:t> Vai sul dettaglio dell’Ultimo Miglio TFR inserito </a:t>
            </a:r>
          </a:p>
        </p:txBody>
      </p:sp>
      <p:sp>
        <p:nvSpPr>
          <p:cNvPr id="10" name="CasellaDiTesto 9">
            <a:extLst>
              <a:ext uri="{FF2B5EF4-FFF2-40B4-BE49-F238E27FC236}">
                <a16:creationId xmlns:a16="http://schemas.microsoft.com/office/drawing/2014/main" id="{A6ACDD73-CB39-4F99-BE38-66F800AB527B}"/>
              </a:ext>
            </a:extLst>
          </p:cNvPr>
          <p:cNvSpPr txBox="1"/>
          <p:nvPr/>
        </p:nvSpPr>
        <p:spPr>
          <a:xfrm>
            <a:off x="186131" y="6314625"/>
            <a:ext cx="455023" cy="369332"/>
          </a:xfrm>
          <a:prstGeom prst="rect">
            <a:avLst/>
          </a:prstGeom>
          <a:noFill/>
        </p:spPr>
        <p:txBody>
          <a:bodyPr wrap="square" rtlCol="0">
            <a:spAutoFit/>
          </a:bodyPr>
          <a:lstStyle/>
          <a:p>
            <a:r>
              <a:rPr lang="it-IT" dirty="0"/>
              <a:t>80</a:t>
            </a:r>
          </a:p>
        </p:txBody>
      </p:sp>
    </p:spTree>
    <p:extLst>
      <p:ext uri="{BB962C8B-B14F-4D97-AF65-F5344CB8AC3E}">
        <p14:creationId xmlns:p14="http://schemas.microsoft.com/office/powerpoint/2010/main" val="41133493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olo 1">
            <a:extLst>
              <a:ext uri="{FF2B5EF4-FFF2-40B4-BE49-F238E27FC236}">
                <a16:creationId xmlns:a16="http://schemas.microsoft.com/office/drawing/2014/main" id="{F1428F2E-1E96-4FB0-BC71-C82B00DD5F1E}"/>
              </a:ext>
            </a:extLst>
          </p:cNvPr>
          <p:cNvSpPr>
            <a:spLocks noGrp="1"/>
          </p:cNvSpPr>
          <p:nvPr>
            <p:ph type="title"/>
          </p:nvPr>
        </p:nvSpPr>
        <p:spPr>
          <a:xfrm>
            <a:off x="777240" y="731519"/>
            <a:ext cx="2845191" cy="3237579"/>
          </a:xfrm>
          <a:solidFill>
            <a:srgbClr val="0070C0"/>
          </a:solidFill>
        </p:spPr>
        <p:txBody>
          <a:bodyPr>
            <a:normAutofit/>
          </a:bodyPr>
          <a:lstStyle/>
          <a:p>
            <a:pPr algn="ctr"/>
            <a:r>
              <a:rPr lang="en-US" sz="2800" dirty="0">
                <a:solidFill>
                  <a:schemeClr val="bg1"/>
                </a:solidFill>
              </a:rPr>
              <a:t>Obiettivo del cambiamento</a:t>
            </a:r>
            <a:endParaRPr lang="en-US" sz="2800" dirty="0">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40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6" name="Connettore 5">
            <a:extLst>
              <a:ext uri="{FF2B5EF4-FFF2-40B4-BE49-F238E27FC236}">
                <a16:creationId xmlns:a16="http://schemas.microsoft.com/office/drawing/2014/main" id="{99E8BDAE-1FC0-4FCA-8C78-2BA6D39AD25B}"/>
              </a:ext>
            </a:extLst>
          </p:cNvPr>
          <p:cNvSpPr/>
          <p:nvPr/>
        </p:nvSpPr>
        <p:spPr>
          <a:xfrm>
            <a:off x="458921" y="4249312"/>
            <a:ext cx="3303182" cy="2295179"/>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rgbClr val="FF0000"/>
                </a:solidFill>
                <a:effectLst>
                  <a:outerShdw blurRad="38100" dist="38100" dir="2700000" algn="tl">
                    <a:srgbClr val="000000">
                      <a:alpha val="43137"/>
                    </a:srgbClr>
                  </a:outerShdw>
                </a:effectLst>
              </a:rPr>
              <a:t>All’inizio dell’anno 2018 è stato fissato un obiettivo triennale per il superamento delle criticità della procedura attuale allo scopo di:</a:t>
            </a:r>
          </a:p>
        </p:txBody>
      </p:sp>
      <p:pic>
        <p:nvPicPr>
          <p:cNvPr id="12" name="Immagine 11">
            <a:extLst>
              <a:ext uri="{FF2B5EF4-FFF2-40B4-BE49-F238E27FC236}">
                <a16:creationId xmlns:a16="http://schemas.microsoft.com/office/drawing/2014/main" id="{F9D93524-7F48-46E7-9617-4F9FA3DD9DB3}"/>
              </a:ext>
            </a:extLst>
          </p:cNvPr>
          <p:cNvPicPr>
            <a:picLocks noChangeAspect="1"/>
          </p:cNvPicPr>
          <p:nvPr/>
        </p:nvPicPr>
        <p:blipFill>
          <a:blip r:embed="rId3"/>
          <a:stretch>
            <a:fillRect/>
          </a:stretch>
        </p:blipFill>
        <p:spPr>
          <a:xfrm>
            <a:off x="3933327" y="448056"/>
            <a:ext cx="7799752" cy="6096436"/>
          </a:xfrm>
          <a:prstGeom prst="rect">
            <a:avLst/>
          </a:prstGeom>
        </p:spPr>
      </p:pic>
      <p:sp>
        <p:nvSpPr>
          <p:cNvPr id="10" name="CasellaDiTesto 9">
            <a:extLst>
              <a:ext uri="{FF2B5EF4-FFF2-40B4-BE49-F238E27FC236}">
                <a16:creationId xmlns:a16="http://schemas.microsoft.com/office/drawing/2014/main" id="{EDBBB603-DF7F-465B-B049-4CC5A67875FC}"/>
              </a:ext>
            </a:extLst>
          </p:cNvPr>
          <p:cNvSpPr txBox="1"/>
          <p:nvPr/>
        </p:nvSpPr>
        <p:spPr>
          <a:xfrm>
            <a:off x="186131" y="6314625"/>
            <a:ext cx="455023" cy="369332"/>
          </a:xfrm>
          <a:prstGeom prst="rect">
            <a:avLst/>
          </a:prstGeom>
          <a:noFill/>
        </p:spPr>
        <p:txBody>
          <a:bodyPr wrap="square" rtlCol="0">
            <a:spAutoFit/>
          </a:bodyPr>
          <a:lstStyle/>
          <a:p>
            <a:r>
              <a:rPr lang="it-IT" dirty="0"/>
              <a:t>7</a:t>
            </a:r>
          </a:p>
        </p:txBody>
      </p:sp>
    </p:spTree>
    <p:extLst>
      <p:ext uri="{BB962C8B-B14F-4D97-AF65-F5344CB8AC3E}">
        <p14:creationId xmlns:p14="http://schemas.microsoft.com/office/powerpoint/2010/main" val="175665258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solidFill>
                  <a:schemeClr val="bg1"/>
                </a:solidFill>
              </a:rPr>
              <a:t>Compilazione</a:t>
            </a:r>
            <a:r>
              <a:rPr lang="en-US" sz="4000" dirty="0">
                <a:solidFill>
                  <a:schemeClr val="bg1"/>
                </a:solidFill>
              </a:rPr>
              <a:t> Ultimo Miglio TFR</a:t>
            </a:r>
            <a:endParaRPr lang="en-US" sz="3800" dirty="0">
              <a:solidFill>
                <a:schemeClr val="bg1"/>
              </a:solidFill>
            </a:endParaRPr>
          </a:p>
        </p:txBody>
      </p:sp>
      <p:pic>
        <p:nvPicPr>
          <p:cNvPr id="10" name="Immagine 9">
            <a:extLst>
              <a:ext uri="{FF2B5EF4-FFF2-40B4-BE49-F238E27FC236}">
                <a16:creationId xmlns:a16="http://schemas.microsoft.com/office/drawing/2014/main" id="{6CD0BA4F-72EE-4508-8B6A-72E105961DC0}"/>
              </a:ext>
            </a:extLst>
          </p:cNvPr>
          <p:cNvPicPr>
            <a:picLocks noChangeAspect="1"/>
          </p:cNvPicPr>
          <p:nvPr/>
        </p:nvPicPr>
        <p:blipFill>
          <a:blip r:embed="rId3"/>
          <a:stretch>
            <a:fillRect/>
          </a:stretch>
        </p:blipFill>
        <p:spPr>
          <a:xfrm>
            <a:off x="4037179" y="455479"/>
            <a:ext cx="7681055" cy="5941879"/>
          </a:xfrm>
          <a:prstGeom prst="rect">
            <a:avLst/>
          </a:prstGeom>
        </p:spPr>
      </p:pic>
      <p:sp>
        <p:nvSpPr>
          <p:cNvPr id="12" name="Fumetto: rettangolo con angoli arrotondati 11">
            <a:extLst>
              <a:ext uri="{FF2B5EF4-FFF2-40B4-BE49-F238E27FC236}">
                <a16:creationId xmlns:a16="http://schemas.microsoft.com/office/drawing/2014/main" id="{F6FAD9FB-CBF3-4CBA-829C-EE89CCBF02BD}"/>
              </a:ext>
            </a:extLst>
          </p:cNvPr>
          <p:cNvSpPr/>
          <p:nvPr/>
        </p:nvSpPr>
        <p:spPr>
          <a:xfrm>
            <a:off x="459350" y="4417507"/>
            <a:ext cx="3421362" cy="1979852"/>
          </a:xfrm>
          <a:prstGeom prst="wedgeRoundRectCallout">
            <a:avLst>
              <a:gd name="adj1" fmla="val 58148"/>
              <a:gd name="adj2" fmla="val 9566"/>
              <a:gd name="adj3" fmla="val 16667"/>
            </a:avLst>
          </a:prstGeom>
          <a:solidFill>
            <a:schemeClr val="accent4">
              <a:lumMod val="20000"/>
              <a:lumOff val="8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dirty="0">
                <a:solidFill>
                  <a:srgbClr val="FF0000"/>
                </a:solidFill>
                <a:effectLst>
                  <a:outerShdw blurRad="38100" dist="38100" dir="2700000" algn="tl">
                    <a:srgbClr val="000000">
                      <a:alpha val="43137"/>
                    </a:srgbClr>
                  </a:outerShdw>
                </a:effectLst>
              </a:rPr>
              <a:t>27.</a:t>
            </a:r>
            <a:r>
              <a:rPr lang="it-IT" sz="2800" dirty="0">
                <a:solidFill>
                  <a:sysClr val="windowText" lastClr="000000"/>
                </a:solidFill>
              </a:rPr>
              <a:t> Vai sul dettaglio «Dati utili ai fini TFR»</a:t>
            </a:r>
          </a:p>
        </p:txBody>
      </p:sp>
      <p:sp>
        <p:nvSpPr>
          <p:cNvPr id="13" name="CasellaDiTesto 12">
            <a:extLst>
              <a:ext uri="{FF2B5EF4-FFF2-40B4-BE49-F238E27FC236}">
                <a16:creationId xmlns:a16="http://schemas.microsoft.com/office/drawing/2014/main" id="{511BF14B-2B66-4A47-B094-5A6CCCBE0E5A}"/>
              </a:ext>
            </a:extLst>
          </p:cNvPr>
          <p:cNvSpPr txBox="1"/>
          <p:nvPr/>
        </p:nvSpPr>
        <p:spPr>
          <a:xfrm>
            <a:off x="186131" y="6314625"/>
            <a:ext cx="455023" cy="369332"/>
          </a:xfrm>
          <a:prstGeom prst="rect">
            <a:avLst/>
          </a:prstGeom>
          <a:noFill/>
        </p:spPr>
        <p:txBody>
          <a:bodyPr wrap="square" rtlCol="0">
            <a:spAutoFit/>
          </a:bodyPr>
          <a:lstStyle/>
          <a:p>
            <a:r>
              <a:rPr lang="it-IT" dirty="0"/>
              <a:t>81</a:t>
            </a:r>
          </a:p>
        </p:txBody>
      </p:sp>
    </p:spTree>
    <p:extLst>
      <p:ext uri="{BB962C8B-B14F-4D97-AF65-F5344CB8AC3E}">
        <p14:creationId xmlns:p14="http://schemas.microsoft.com/office/powerpoint/2010/main" val="1133471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solidFill>
                  <a:schemeClr val="bg1"/>
                </a:solidFill>
              </a:rPr>
              <a:t>Compilazione</a:t>
            </a:r>
            <a:r>
              <a:rPr lang="en-US" sz="4000" dirty="0">
                <a:solidFill>
                  <a:schemeClr val="bg1"/>
                </a:solidFill>
              </a:rPr>
              <a:t> Ultimo Miglio TFR</a:t>
            </a:r>
            <a:endParaRPr lang="en-US" sz="3800" dirty="0">
              <a:solidFill>
                <a:schemeClr val="bg1"/>
              </a:solidFill>
            </a:endParaRPr>
          </a:p>
        </p:txBody>
      </p:sp>
      <p:pic>
        <p:nvPicPr>
          <p:cNvPr id="13" name="Immagine 12">
            <a:extLst>
              <a:ext uri="{FF2B5EF4-FFF2-40B4-BE49-F238E27FC236}">
                <a16:creationId xmlns:a16="http://schemas.microsoft.com/office/drawing/2014/main" id="{39219ED1-0DF4-46A4-ACE1-9954C31A2AE6}"/>
              </a:ext>
            </a:extLst>
          </p:cNvPr>
          <p:cNvPicPr>
            <a:picLocks noChangeAspect="1"/>
          </p:cNvPicPr>
          <p:nvPr/>
        </p:nvPicPr>
        <p:blipFill>
          <a:blip r:embed="rId3"/>
          <a:stretch>
            <a:fillRect/>
          </a:stretch>
        </p:blipFill>
        <p:spPr>
          <a:xfrm>
            <a:off x="4044603" y="455479"/>
            <a:ext cx="7688475" cy="5941879"/>
          </a:xfrm>
          <a:prstGeom prst="rect">
            <a:avLst/>
          </a:prstGeom>
        </p:spPr>
      </p:pic>
      <p:sp>
        <p:nvSpPr>
          <p:cNvPr id="14" name="Fumetto: rettangolo con angoli arrotondati 13">
            <a:extLst>
              <a:ext uri="{FF2B5EF4-FFF2-40B4-BE49-F238E27FC236}">
                <a16:creationId xmlns:a16="http://schemas.microsoft.com/office/drawing/2014/main" id="{CBFE0B30-7189-4650-93E4-5ABE23F57C0A}"/>
              </a:ext>
            </a:extLst>
          </p:cNvPr>
          <p:cNvSpPr/>
          <p:nvPr/>
        </p:nvSpPr>
        <p:spPr>
          <a:xfrm>
            <a:off x="458921" y="4417507"/>
            <a:ext cx="3421362" cy="1979852"/>
          </a:xfrm>
          <a:prstGeom prst="wedgeRoundRectCallout">
            <a:avLst>
              <a:gd name="adj1" fmla="val 265567"/>
              <a:gd name="adj2" fmla="val 3619"/>
              <a:gd name="adj3" fmla="val 16667"/>
            </a:avLst>
          </a:prstGeom>
          <a:solidFill>
            <a:schemeClr val="accent4">
              <a:lumMod val="20000"/>
              <a:lumOff val="8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dirty="0">
                <a:solidFill>
                  <a:srgbClr val="FF0000"/>
                </a:solidFill>
                <a:effectLst>
                  <a:outerShdw blurRad="38100" dist="38100" dir="2700000" algn="tl">
                    <a:srgbClr val="000000">
                      <a:alpha val="43137"/>
                    </a:srgbClr>
                  </a:outerShdw>
                </a:effectLst>
              </a:rPr>
              <a:t>28.</a:t>
            </a:r>
            <a:r>
              <a:rPr lang="it-IT" sz="2800" dirty="0">
                <a:solidFill>
                  <a:sysClr val="windowText" lastClr="000000"/>
                </a:solidFill>
              </a:rPr>
              <a:t> Certifica «Dati utili ai fini TFR»</a:t>
            </a:r>
          </a:p>
        </p:txBody>
      </p:sp>
      <p:sp>
        <p:nvSpPr>
          <p:cNvPr id="10" name="CasellaDiTesto 9">
            <a:extLst>
              <a:ext uri="{FF2B5EF4-FFF2-40B4-BE49-F238E27FC236}">
                <a16:creationId xmlns:a16="http://schemas.microsoft.com/office/drawing/2014/main" id="{0DC3F4FD-171C-40C0-A88A-1AF734ADD98A}"/>
              </a:ext>
            </a:extLst>
          </p:cNvPr>
          <p:cNvSpPr txBox="1"/>
          <p:nvPr/>
        </p:nvSpPr>
        <p:spPr>
          <a:xfrm>
            <a:off x="186131" y="6314625"/>
            <a:ext cx="455023" cy="369332"/>
          </a:xfrm>
          <a:prstGeom prst="rect">
            <a:avLst/>
          </a:prstGeom>
          <a:noFill/>
        </p:spPr>
        <p:txBody>
          <a:bodyPr wrap="square" rtlCol="0">
            <a:spAutoFit/>
          </a:bodyPr>
          <a:lstStyle/>
          <a:p>
            <a:r>
              <a:rPr lang="it-IT" dirty="0"/>
              <a:t>82</a:t>
            </a:r>
          </a:p>
        </p:txBody>
      </p:sp>
    </p:spTree>
    <p:extLst>
      <p:ext uri="{BB962C8B-B14F-4D97-AF65-F5344CB8AC3E}">
        <p14:creationId xmlns:p14="http://schemas.microsoft.com/office/powerpoint/2010/main" val="225011815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solidFill>
                  <a:schemeClr val="bg1"/>
                </a:solidFill>
              </a:rPr>
              <a:t>Compilazione</a:t>
            </a:r>
            <a:r>
              <a:rPr lang="en-US" sz="4000" dirty="0">
                <a:solidFill>
                  <a:schemeClr val="bg1"/>
                </a:solidFill>
              </a:rPr>
              <a:t> Ultimo Miglio TFR</a:t>
            </a:r>
            <a:endParaRPr lang="en-US" sz="3800" dirty="0">
              <a:solidFill>
                <a:schemeClr val="bg1"/>
              </a:solidFill>
            </a:endParaRPr>
          </a:p>
        </p:txBody>
      </p:sp>
      <p:pic>
        <p:nvPicPr>
          <p:cNvPr id="10" name="Immagine 9">
            <a:extLst>
              <a:ext uri="{FF2B5EF4-FFF2-40B4-BE49-F238E27FC236}">
                <a16:creationId xmlns:a16="http://schemas.microsoft.com/office/drawing/2014/main" id="{1C794692-8E07-4850-9958-F08929C599CF}"/>
              </a:ext>
            </a:extLst>
          </p:cNvPr>
          <p:cNvPicPr>
            <a:picLocks noChangeAspect="1"/>
          </p:cNvPicPr>
          <p:nvPr/>
        </p:nvPicPr>
        <p:blipFill>
          <a:blip r:embed="rId3"/>
          <a:stretch>
            <a:fillRect/>
          </a:stretch>
        </p:blipFill>
        <p:spPr>
          <a:xfrm>
            <a:off x="4044601" y="448055"/>
            <a:ext cx="7681054" cy="5941879"/>
          </a:xfrm>
          <a:prstGeom prst="rect">
            <a:avLst/>
          </a:prstGeom>
        </p:spPr>
      </p:pic>
      <p:sp>
        <p:nvSpPr>
          <p:cNvPr id="12" name="Fumetto: rettangolo con angoli arrotondati 11">
            <a:extLst>
              <a:ext uri="{FF2B5EF4-FFF2-40B4-BE49-F238E27FC236}">
                <a16:creationId xmlns:a16="http://schemas.microsoft.com/office/drawing/2014/main" id="{253C94C0-2536-4B70-A4AC-9F9DF2684103}"/>
              </a:ext>
            </a:extLst>
          </p:cNvPr>
          <p:cNvSpPr/>
          <p:nvPr/>
        </p:nvSpPr>
        <p:spPr>
          <a:xfrm>
            <a:off x="466342" y="4419227"/>
            <a:ext cx="3414369" cy="1970707"/>
          </a:xfrm>
          <a:prstGeom prst="wedgeRoundRectCallout">
            <a:avLst>
              <a:gd name="adj1" fmla="val 56397"/>
              <a:gd name="adj2" fmla="val 30144"/>
              <a:gd name="adj3" fmla="val 16667"/>
            </a:avLst>
          </a:prstGeom>
          <a:solidFill>
            <a:schemeClr val="accent4">
              <a:lumMod val="20000"/>
              <a:lumOff val="8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dirty="0">
                <a:solidFill>
                  <a:srgbClr val="FF0000"/>
                </a:solidFill>
                <a:effectLst>
                  <a:outerShdw blurRad="38100" dist="38100" dir="2700000" algn="tl">
                    <a:srgbClr val="000000">
                      <a:alpha val="43137"/>
                    </a:srgbClr>
                  </a:outerShdw>
                </a:effectLst>
              </a:rPr>
              <a:t>29.</a:t>
            </a:r>
            <a:r>
              <a:rPr lang="it-IT" sz="2800" dirty="0">
                <a:solidFill>
                  <a:sysClr val="windowText" lastClr="000000"/>
                </a:solidFill>
              </a:rPr>
              <a:t> Vai sul dettaglio «Dati Retributivi utili ai fini TFR»</a:t>
            </a:r>
          </a:p>
        </p:txBody>
      </p:sp>
      <p:sp>
        <p:nvSpPr>
          <p:cNvPr id="13" name="CasellaDiTesto 12">
            <a:extLst>
              <a:ext uri="{FF2B5EF4-FFF2-40B4-BE49-F238E27FC236}">
                <a16:creationId xmlns:a16="http://schemas.microsoft.com/office/drawing/2014/main" id="{7072E35C-F339-49EC-A90B-3405E6EAF79C}"/>
              </a:ext>
            </a:extLst>
          </p:cNvPr>
          <p:cNvSpPr txBox="1"/>
          <p:nvPr/>
        </p:nvSpPr>
        <p:spPr>
          <a:xfrm>
            <a:off x="186131" y="6314625"/>
            <a:ext cx="455023" cy="369332"/>
          </a:xfrm>
          <a:prstGeom prst="rect">
            <a:avLst/>
          </a:prstGeom>
          <a:noFill/>
        </p:spPr>
        <p:txBody>
          <a:bodyPr wrap="square" rtlCol="0">
            <a:spAutoFit/>
          </a:bodyPr>
          <a:lstStyle/>
          <a:p>
            <a:r>
              <a:rPr lang="it-IT" dirty="0"/>
              <a:t>83</a:t>
            </a:r>
          </a:p>
        </p:txBody>
      </p:sp>
    </p:spTree>
    <p:extLst>
      <p:ext uri="{BB962C8B-B14F-4D97-AF65-F5344CB8AC3E}">
        <p14:creationId xmlns:p14="http://schemas.microsoft.com/office/powerpoint/2010/main" val="415724325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solidFill>
                  <a:schemeClr val="bg1"/>
                </a:solidFill>
              </a:rPr>
              <a:t>Compilazione</a:t>
            </a:r>
            <a:r>
              <a:rPr lang="en-US" sz="4000" dirty="0">
                <a:solidFill>
                  <a:schemeClr val="bg1"/>
                </a:solidFill>
              </a:rPr>
              <a:t> Ultimo Miglio TFR</a:t>
            </a:r>
            <a:endParaRPr lang="en-US" sz="3800" dirty="0">
              <a:solidFill>
                <a:schemeClr val="bg1"/>
              </a:solidFill>
            </a:endParaRPr>
          </a:p>
        </p:txBody>
      </p:sp>
      <p:pic>
        <p:nvPicPr>
          <p:cNvPr id="13" name="Immagine 12">
            <a:extLst>
              <a:ext uri="{FF2B5EF4-FFF2-40B4-BE49-F238E27FC236}">
                <a16:creationId xmlns:a16="http://schemas.microsoft.com/office/drawing/2014/main" id="{F0B0A204-801E-47E7-A7D3-200BA995F572}"/>
              </a:ext>
            </a:extLst>
          </p:cNvPr>
          <p:cNvPicPr>
            <a:picLocks noChangeAspect="1"/>
          </p:cNvPicPr>
          <p:nvPr/>
        </p:nvPicPr>
        <p:blipFill>
          <a:blip r:embed="rId3"/>
          <a:stretch>
            <a:fillRect/>
          </a:stretch>
        </p:blipFill>
        <p:spPr>
          <a:xfrm>
            <a:off x="4037179" y="448054"/>
            <a:ext cx="7688475" cy="5941879"/>
          </a:xfrm>
          <a:prstGeom prst="rect">
            <a:avLst/>
          </a:prstGeom>
        </p:spPr>
      </p:pic>
      <p:sp>
        <p:nvSpPr>
          <p:cNvPr id="14" name="Fumetto: rettangolo con angoli arrotondati 13">
            <a:extLst>
              <a:ext uri="{FF2B5EF4-FFF2-40B4-BE49-F238E27FC236}">
                <a16:creationId xmlns:a16="http://schemas.microsoft.com/office/drawing/2014/main" id="{A058E437-932B-4BE1-84D3-ECD90A62A162}"/>
              </a:ext>
            </a:extLst>
          </p:cNvPr>
          <p:cNvSpPr/>
          <p:nvPr/>
        </p:nvSpPr>
        <p:spPr>
          <a:xfrm>
            <a:off x="458919" y="4410082"/>
            <a:ext cx="3421362" cy="1979852"/>
          </a:xfrm>
          <a:prstGeom prst="wedgeRoundRectCallout">
            <a:avLst>
              <a:gd name="adj1" fmla="val 268359"/>
              <a:gd name="adj2" fmla="val 9651"/>
              <a:gd name="adj3" fmla="val 16667"/>
            </a:avLst>
          </a:prstGeom>
          <a:solidFill>
            <a:schemeClr val="accent4">
              <a:lumMod val="20000"/>
              <a:lumOff val="8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dirty="0">
                <a:solidFill>
                  <a:srgbClr val="FF0000"/>
                </a:solidFill>
                <a:effectLst>
                  <a:outerShdw blurRad="38100" dist="38100" dir="2700000" algn="tl">
                    <a:srgbClr val="000000">
                      <a:alpha val="43137"/>
                    </a:srgbClr>
                  </a:outerShdw>
                </a:effectLst>
              </a:rPr>
              <a:t>30.</a:t>
            </a:r>
            <a:r>
              <a:rPr lang="it-IT" sz="2800" dirty="0">
                <a:solidFill>
                  <a:sysClr val="windowText" lastClr="000000"/>
                </a:solidFill>
              </a:rPr>
              <a:t> Certifica «Dati Retributivi utili ai fini TFR»</a:t>
            </a:r>
          </a:p>
        </p:txBody>
      </p:sp>
      <p:sp>
        <p:nvSpPr>
          <p:cNvPr id="10" name="CasellaDiTesto 9">
            <a:extLst>
              <a:ext uri="{FF2B5EF4-FFF2-40B4-BE49-F238E27FC236}">
                <a16:creationId xmlns:a16="http://schemas.microsoft.com/office/drawing/2014/main" id="{3EF7A97F-1745-4A64-90BD-AC1D2ADCB754}"/>
              </a:ext>
            </a:extLst>
          </p:cNvPr>
          <p:cNvSpPr txBox="1"/>
          <p:nvPr/>
        </p:nvSpPr>
        <p:spPr>
          <a:xfrm>
            <a:off x="186131" y="6314625"/>
            <a:ext cx="455023" cy="369332"/>
          </a:xfrm>
          <a:prstGeom prst="rect">
            <a:avLst/>
          </a:prstGeom>
          <a:noFill/>
        </p:spPr>
        <p:txBody>
          <a:bodyPr wrap="square" rtlCol="0">
            <a:spAutoFit/>
          </a:bodyPr>
          <a:lstStyle/>
          <a:p>
            <a:r>
              <a:rPr lang="it-IT" dirty="0"/>
              <a:t>84</a:t>
            </a:r>
          </a:p>
        </p:txBody>
      </p:sp>
    </p:spTree>
    <p:extLst>
      <p:ext uri="{BB962C8B-B14F-4D97-AF65-F5344CB8AC3E}">
        <p14:creationId xmlns:p14="http://schemas.microsoft.com/office/powerpoint/2010/main" val="198588567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solidFill>
                  <a:schemeClr val="bg1"/>
                </a:solidFill>
              </a:rPr>
              <a:t>Compilazione</a:t>
            </a:r>
            <a:r>
              <a:rPr lang="en-US" sz="4000" dirty="0">
                <a:solidFill>
                  <a:schemeClr val="bg1"/>
                </a:solidFill>
              </a:rPr>
              <a:t> Ultimo Miglio TFR</a:t>
            </a:r>
            <a:endParaRPr lang="en-US" sz="3800" dirty="0">
              <a:solidFill>
                <a:schemeClr val="bg1"/>
              </a:solidFill>
            </a:endParaRPr>
          </a:p>
        </p:txBody>
      </p:sp>
      <p:pic>
        <p:nvPicPr>
          <p:cNvPr id="10" name="Immagine 9">
            <a:extLst>
              <a:ext uri="{FF2B5EF4-FFF2-40B4-BE49-F238E27FC236}">
                <a16:creationId xmlns:a16="http://schemas.microsoft.com/office/drawing/2014/main" id="{7F7B25A3-A3A9-4E5A-A299-6A2A53366C29}"/>
              </a:ext>
            </a:extLst>
          </p:cNvPr>
          <p:cNvPicPr>
            <a:picLocks noChangeAspect="1"/>
          </p:cNvPicPr>
          <p:nvPr/>
        </p:nvPicPr>
        <p:blipFill>
          <a:blip r:embed="rId3"/>
          <a:stretch>
            <a:fillRect/>
          </a:stretch>
        </p:blipFill>
        <p:spPr>
          <a:xfrm>
            <a:off x="4037179" y="448054"/>
            <a:ext cx="7681055" cy="5941879"/>
          </a:xfrm>
          <a:prstGeom prst="rect">
            <a:avLst/>
          </a:prstGeom>
        </p:spPr>
      </p:pic>
      <p:sp>
        <p:nvSpPr>
          <p:cNvPr id="12" name="Fumetto: rettangolo con angoli arrotondati 11">
            <a:extLst>
              <a:ext uri="{FF2B5EF4-FFF2-40B4-BE49-F238E27FC236}">
                <a16:creationId xmlns:a16="http://schemas.microsoft.com/office/drawing/2014/main" id="{E4A4DBF2-E39C-48E7-BFEF-807A5C192A6C}"/>
              </a:ext>
            </a:extLst>
          </p:cNvPr>
          <p:cNvSpPr/>
          <p:nvPr/>
        </p:nvSpPr>
        <p:spPr>
          <a:xfrm>
            <a:off x="451499" y="4419228"/>
            <a:ext cx="3414370" cy="1970706"/>
          </a:xfrm>
          <a:prstGeom prst="wedgeRoundRectCallout">
            <a:avLst>
              <a:gd name="adj1" fmla="val 91788"/>
              <a:gd name="adj2" fmla="val -168019"/>
              <a:gd name="adj3" fmla="val 16667"/>
            </a:avLst>
          </a:prstGeom>
          <a:solidFill>
            <a:schemeClr val="accent4">
              <a:lumMod val="20000"/>
              <a:lumOff val="8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dirty="0">
                <a:solidFill>
                  <a:srgbClr val="FF0000"/>
                </a:solidFill>
                <a:effectLst>
                  <a:outerShdw blurRad="38100" dist="38100" dir="2700000" algn="tl">
                    <a:srgbClr val="000000">
                      <a:alpha val="43137"/>
                    </a:srgbClr>
                  </a:outerShdw>
                </a:effectLst>
              </a:rPr>
              <a:t>31. </a:t>
            </a:r>
            <a:r>
              <a:rPr lang="it-IT" sz="2800" dirty="0">
                <a:solidFill>
                  <a:sysClr val="windowText" lastClr="000000"/>
                </a:solidFill>
              </a:rPr>
              <a:t>Torna su Lista Richieste</a:t>
            </a:r>
          </a:p>
        </p:txBody>
      </p:sp>
      <p:sp>
        <p:nvSpPr>
          <p:cNvPr id="13" name="CasellaDiTesto 12">
            <a:extLst>
              <a:ext uri="{FF2B5EF4-FFF2-40B4-BE49-F238E27FC236}">
                <a16:creationId xmlns:a16="http://schemas.microsoft.com/office/drawing/2014/main" id="{A938662B-D4FD-41CF-8983-E80B34D6F875}"/>
              </a:ext>
            </a:extLst>
          </p:cNvPr>
          <p:cNvSpPr txBox="1"/>
          <p:nvPr/>
        </p:nvSpPr>
        <p:spPr>
          <a:xfrm>
            <a:off x="186131" y="6314625"/>
            <a:ext cx="455023" cy="369332"/>
          </a:xfrm>
          <a:prstGeom prst="rect">
            <a:avLst/>
          </a:prstGeom>
          <a:noFill/>
        </p:spPr>
        <p:txBody>
          <a:bodyPr wrap="square" rtlCol="0">
            <a:spAutoFit/>
          </a:bodyPr>
          <a:lstStyle/>
          <a:p>
            <a:r>
              <a:rPr lang="it-IT" dirty="0"/>
              <a:t>85</a:t>
            </a:r>
          </a:p>
        </p:txBody>
      </p:sp>
    </p:spTree>
    <p:extLst>
      <p:ext uri="{BB962C8B-B14F-4D97-AF65-F5344CB8AC3E}">
        <p14:creationId xmlns:p14="http://schemas.microsoft.com/office/powerpoint/2010/main" val="265733690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solidFill>
                  <a:schemeClr val="bg1"/>
                </a:solidFill>
              </a:rPr>
              <a:t>Compilazione</a:t>
            </a:r>
            <a:r>
              <a:rPr lang="en-US" sz="4000" dirty="0">
                <a:solidFill>
                  <a:schemeClr val="bg1"/>
                </a:solidFill>
              </a:rPr>
              <a:t> Ultimo Miglio TFR</a:t>
            </a:r>
            <a:endParaRPr lang="en-US" sz="3800" dirty="0">
              <a:solidFill>
                <a:schemeClr val="bg1"/>
              </a:solidFill>
            </a:endParaRPr>
          </a:p>
        </p:txBody>
      </p:sp>
      <p:pic>
        <p:nvPicPr>
          <p:cNvPr id="13" name="Immagine 12">
            <a:extLst>
              <a:ext uri="{FF2B5EF4-FFF2-40B4-BE49-F238E27FC236}">
                <a16:creationId xmlns:a16="http://schemas.microsoft.com/office/drawing/2014/main" id="{E86BCDF5-D326-4F32-A115-FCAC4000855A}"/>
              </a:ext>
            </a:extLst>
          </p:cNvPr>
          <p:cNvPicPr>
            <a:picLocks noChangeAspect="1"/>
          </p:cNvPicPr>
          <p:nvPr/>
        </p:nvPicPr>
        <p:blipFill>
          <a:blip r:embed="rId3"/>
          <a:stretch>
            <a:fillRect/>
          </a:stretch>
        </p:blipFill>
        <p:spPr>
          <a:xfrm>
            <a:off x="4052023" y="446334"/>
            <a:ext cx="7681055" cy="5941878"/>
          </a:xfrm>
          <a:prstGeom prst="rect">
            <a:avLst/>
          </a:prstGeom>
        </p:spPr>
      </p:pic>
      <p:sp>
        <p:nvSpPr>
          <p:cNvPr id="14" name="Fumetto: rettangolo con angoli arrotondati 13">
            <a:extLst>
              <a:ext uri="{FF2B5EF4-FFF2-40B4-BE49-F238E27FC236}">
                <a16:creationId xmlns:a16="http://schemas.microsoft.com/office/drawing/2014/main" id="{5874D9B7-CA18-467D-9773-EAD41ABC101F}"/>
              </a:ext>
            </a:extLst>
          </p:cNvPr>
          <p:cNvSpPr/>
          <p:nvPr/>
        </p:nvSpPr>
        <p:spPr>
          <a:xfrm>
            <a:off x="466343" y="4454163"/>
            <a:ext cx="3428784" cy="1955782"/>
          </a:xfrm>
          <a:prstGeom prst="wedgeRoundRectCallout">
            <a:avLst>
              <a:gd name="adj1" fmla="val 88478"/>
              <a:gd name="adj2" fmla="val -177268"/>
              <a:gd name="adj3" fmla="val 16667"/>
            </a:avLst>
          </a:prstGeom>
          <a:solidFill>
            <a:schemeClr val="accent4">
              <a:lumMod val="20000"/>
              <a:lumOff val="8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dirty="0">
                <a:solidFill>
                  <a:srgbClr val="FF0000"/>
                </a:solidFill>
                <a:effectLst>
                  <a:outerShdw blurRad="38100" dist="38100" dir="2700000" algn="tl">
                    <a:srgbClr val="000000">
                      <a:alpha val="43137"/>
                    </a:srgbClr>
                  </a:outerShdw>
                </a:effectLst>
              </a:rPr>
              <a:t>32.</a:t>
            </a:r>
            <a:r>
              <a:rPr lang="it-IT" sz="2800" dirty="0">
                <a:solidFill>
                  <a:sysClr val="windowText" lastClr="000000"/>
                </a:solidFill>
              </a:rPr>
              <a:t> Seleziona «Approva»</a:t>
            </a:r>
          </a:p>
        </p:txBody>
      </p:sp>
      <p:sp>
        <p:nvSpPr>
          <p:cNvPr id="10" name="CasellaDiTesto 9">
            <a:extLst>
              <a:ext uri="{FF2B5EF4-FFF2-40B4-BE49-F238E27FC236}">
                <a16:creationId xmlns:a16="http://schemas.microsoft.com/office/drawing/2014/main" id="{4BDC9103-2A03-4A91-A192-4B3535F0AFBD}"/>
              </a:ext>
            </a:extLst>
          </p:cNvPr>
          <p:cNvSpPr txBox="1"/>
          <p:nvPr/>
        </p:nvSpPr>
        <p:spPr>
          <a:xfrm>
            <a:off x="186131" y="6314625"/>
            <a:ext cx="455023" cy="369332"/>
          </a:xfrm>
          <a:prstGeom prst="rect">
            <a:avLst/>
          </a:prstGeom>
          <a:noFill/>
        </p:spPr>
        <p:txBody>
          <a:bodyPr wrap="square" rtlCol="0">
            <a:spAutoFit/>
          </a:bodyPr>
          <a:lstStyle/>
          <a:p>
            <a:r>
              <a:rPr lang="it-IT" dirty="0"/>
              <a:t>86</a:t>
            </a:r>
          </a:p>
        </p:txBody>
      </p:sp>
    </p:spTree>
    <p:extLst>
      <p:ext uri="{BB962C8B-B14F-4D97-AF65-F5344CB8AC3E}">
        <p14:creationId xmlns:p14="http://schemas.microsoft.com/office/powerpoint/2010/main" val="423941487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solidFill>
                  <a:schemeClr val="bg1"/>
                </a:solidFill>
              </a:rPr>
              <a:t>TFR – Nuovo Adempimento Scrivania Virtuale</a:t>
            </a:r>
            <a:endParaRPr lang="en-US" sz="3800" dirty="0">
              <a:solidFill>
                <a:schemeClr val="bg1"/>
              </a:solidFill>
            </a:endParaRPr>
          </a:p>
        </p:txBody>
      </p:sp>
      <p:pic>
        <p:nvPicPr>
          <p:cNvPr id="10" name="Immagine 9">
            <a:extLst>
              <a:ext uri="{FF2B5EF4-FFF2-40B4-BE49-F238E27FC236}">
                <a16:creationId xmlns:a16="http://schemas.microsoft.com/office/drawing/2014/main" id="{B0A6323C-E8BD-4E24-B2AC-12E5EE58A5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52023" y="446334"/>
            <a:ext cx="7681055" cy="5941878"/>
          </a:xfrm>
          <a:prstGeom prst="rect">
            <a:avLst/>
          </a:prstGeom>
        </p:spPr>
      </p:pic>
      <p:sp>
        <p:nvSpPr>
          <p:cNvPr id="12" name="Fumetto: rettangolo con angoli arrotondati 11">
            <a:extLst>
              <a:ext uri="{FF2B5EF4-FFF2-40B4-BE49-F238E27FC236}">
                <a16:creationId xmlns:a16="http://schemas.microsoft.com/office/drawing/2014/main" id="{E2342352-C1ED-4611-B938-18FCC4806A87}"/>
              </a:ext>
            </a:extLst>
          </p:cNvPr>
          <p:cNvSpPr/>
          <p:nvPr/>
        </p:nvSpPr>
        <p:spPr>
          <a:xfrm>
            <a:off x="488940" y="4419227"/>
            <a:ext cx="3421790" cy="1948209"/>
          </a:xfrm>
          <a:prstGeom prst="wedgeRoundRectCallout">
            <a:avLst>
              <a:gd name="adj1" fmla="val 68466"/>
              <a:gd name="adj2" fmla="val -123451"/>
              <a:gd name="adj3" fmla="val 16667"/>
            </a:avLst>
          </a:prstGeom>
          <a:solidFill>
            <a:schemeClr val="accent4">
              <a:lumMod val="20000"/>
              <a:lumOff val="8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dirty="0">
                <a:solidFill>
                  <a:sysClr val="windowText" lastClr="000000"/>
                </a:solidFill>
              </a:rPr>
              <a:t>Predisposizione richiesta certificazione PA</a:t>
            </a:r>
          </a:p>
        </p:txBody>
      </p:sp>
      <p:sp>
        <p:nvSpPr>
          <p:cNvPr id="2" name="Cornice 1">
            <a:extLst>
              <a:ext uri="{FF2B5EF4-FFF2-40B4-BE49-F238E27FC236}">
                <a16:creationId xmlns:a16="http://schemas.microsoft.com/office/drawing/2014/main" id="{68FC3631-C931-40BE-A221-B843B8167840}"/>
              </a:ext>
            </a:extLst>
          </p:cNvPr>
          <p:cNvSpPr/>
          <p:nvPr/>
        </p:nvSpPr>
        <p:spPr>
          <a:xfrm>
            <a:off x="4545874" y="2795451"/>
            <a:ext cx="2468880" cy="235132"/>
          </a:xfrm>
          <a:prstGeom prst="frame">
            <a:avLst>
              <a:gd name="adj1" fmla="val 0"/>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13" name="CasellaDiTesto 12">
            <a:extLst>
              <a:ext uri="{FF2B5EF4-FFF2-40B4-BE49-F238E27FC236}">
                <a16:creationId xmlns:a16="http://schemas.microsoft.com/office/drawing/2014/main" id="{6932CF2D-26D0-4330-A955-0D2437AFDEB3}"/>
              </a:ext>
            </a:extLst>
          </p:cNvPr>
          <p:cNvSpPr txBox="1"/>
          <p:nvPr/>
        </p:nvSpPr>
        <p:spPr>
          <a:xfrm>
            <a:off x="186131" y="6314625"/>
            <a:ext cx="455023" cy="369332"/>
          </a:xfrm>
          <a:prstGeom prst="rect">
            <a:avLst/>
          </a:prstGeom>
          <a:noFill/>
        </p:spPr>
        <p:txBody>
          <a:bodyPr wrap="square" rtlCol="0">
            <a:spAutoFit/>
          </a:bodyPr>
          <a:lstStyle/>
          <a:p>
            <a:r>
              <a:rPr lang="it-IT" dirty="0"/>
              <a:t>87</a:t>
            </a:r>
          </a:p>
        </p:txBody>
      </p:sp>
    </p:spTree>
    <p:extLst>
      <p:ext uri="{BB962C8B-B14F-4D97-AF65-F5344CB8AC3E}">
        <p14:creationId xmlns:p14="http://schemas.microsoft.com/office/powerpoint/2010/main" val="162214571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solidFill>
                  <a:schemeClr val="bg1"/>
                </a:solidFill>
              </a:rPr>
              <a:t>TFR – Nuovo Adempimento Scrivania Virtuale</a:t>
            </a:r>
            <a:endParaRPr lang="en-US" sz="3800" dirty="0">
              <a:solidFill>
                <a:schemeClr val="bg1"/>
              </a:solidFill>
            </a:endParaRPr>
          </a:p>
        </p:txBody>
      </p:sp>
      <p:pic>
        <p:nvPicPr>
          <p:cNvPr id="13" name="Immagine 12" descr="Immagine che contiene tavolo&#10;&#10;Descrizione generata automaticamente">
            <a:extLst>
              <a:ext uri="{FF2B5EF4-FFF2-40B4-BE49-F238E27FC236}">
                <a16:creationId xmlns:a16="http://schemas.microsoft.com/office/drawing/2014/main" id="{442C7039-B794-4EA1-949A-6B5B939ACD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52023" y="455478"/>
            <a:ext cx="7681055" cy="5943601"/>
          </a:xfrm>
          <a:prstGeom prst="rect">
            <a:avLst/>
          </a:prstGeom>
        </p:spPr>
      </p:pic>
      <p:sp>
        <p:nvSpPr>
          <p:cNvPr id="14" name="Fumetto: rettangolo con angoli arrotondati 13">
            <a:extLst>
              <a:ext uri="{FF2B5EF4-FFF2-40B4-BE49-F238E27FC236}">
                <a16:creationId xmlns:a16="http://schemas.microsoft.com/office/drawing/2014/main" id="{6FDC3EAC-55BB-4CDE-985F-C56628A0AB06}"/>
              </a:ext>
            </a:extLst>
          </p:cNvPr>
          <p:cNvSpPr/>
          <p:nvPr/>
        </p:nvSpPr>
        <p:spPr>
          <a:xfrm>
            <a:off x="458921" y="4479085"/>
            <a:ext cx="3414369" cy="1919994"/>
          </a:xfrm>
          <a:prstGeom prst="wedgeRoundRectCallout">
            <a:avLst>
              <a:gd name="adj1" fmla="val 239172"/>
              <a:gd name="adj2" fmla="val 11043"/>
              <a:gd name="adj3" fmla="val 16667"/>
            </a:avLst>
          </a:prstGeom>
          <a:solidFill>
            <a:schemeClr val="accent4">
              <a:lumMod val="20000"/>
              <a:lumOff val="8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dirty="0">
                <a:solidFill>
                  <a:sysClr val="windowText" lastClr="000000"/>
                </a:solidFill>
              </a:rPr>
              <a:t>Clicca su «Richiedi Certificazione»</a:t>
            </a:r>
          </a:p>
        </p:txBody>
      </p:sp>
      <p:sp>
        <p:nvSpPr>
          <p:cNvPr id="10" name="CasellaDiTesto 9">
            <a:extLst>
              <a:ext uri="{FF2B5EF4-FFF2-40B4-BE49-F238E27FC236}">
                <a16:creationId xmlns:a16="http://schemas.microsoft.com/office/drawing/2014/main" id="{34B52F9A-F4F0-46DA-8835-C8D08381AD13}"/>
              </a:ext>
            </a:extLst>
          </p:cNvPr>
          <p:cNvSpPr txBox="1"/>
          <p:nvPr/>
        </p:nvSpPr>
        <p:spPr>
          <a:xfrm>
            <a:off x="186131" y="6314625"/>
            <a:ext cx="455023" cy="369332"/>
          </a:xfrm>
          <a:prstGeom prst="rect">
            <a:avLst/>
          </a:prstGeom>
          <a:noFill/>
        </p:spPr>
        <p:txBody>
          <a:bodyPr wrap="square" rtlCol="0">
            <a:spAutoFit/>
          </a:bodyPr>
          <a:lstStyle/>
          <a:p>
            <a:r>
              <a:rPr lang="it-IT" dirty="0"/>
              <a:t>88</a:t>
            </a:r>
          </a:p>
        </p:txBody>
      </p:sp>
    </p:spTree>
    <p:extLst>
      <p:ext uri="{BB962C8B-B14F-4D97-AF65-F5344CB8AC3E}">
        <p14:creationId xmlns:p14="http://schemas.microsoft.com/office/powerpoint/2010/main" val="103744939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2800" dirty="0">
                <a:solidFill>
                  <a:schemeClr val="bg1"/>
                </a:solidFill>
              </a:rPr>
              <a:t>Approfondimenti</a:t>
            </a:r>
            <a:r>
              <a:rPr lang="it-IT" sz="3600" dirty="0">
                <a:solidFill>
                  <a:schemeClr val="bg1"/>
                </a:solidFill>
              </a:rPr>
              <a:t> sulle novità del gestionale SIN-TFR</a:t>
            </a:r>
            <a:endParaRPr lang="en-US" sz="3800" dirty="0">
              <a:solidFill>
                <a:schemeClr val="bg1"/>
              </a:solidFill>
            </a:endParaRPr>
          </a:p>
        </p:txBody>
      </p:sp>
      <p:pic>
        <p:nvPicPr>
          <p:cNvPr id="10" name="Immagine 9">
            <a:extLst>
              <a:ext uri="{FF2B5EF4-FFF2-40B4-BE49-F238E27FC236}">
                <a16:creationId xmlns:a16="http://schemas.microsoft.com/office/drawing/2014/main" id="{65F2DEF4-43FE-4787-9639-F120C8B84A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44602" y="455478"/>
            <a:ext cx="7688476" cy="5941879"/>
          </a:xfrm>
          <a:prstGeom prst="rect">
            <a:avLst/>
          </a:prstGeom>
        </p:spPr>
      </p:pic>
      <p:sp>
        <p:nvSpPr>
          <p:cNvPr id="12" name="Fumetto: rettangolo con angoli arrotondati 11">
            <a:extLst>
              <a:ext uri="{FF2B5EF4-FFF2-40B4-BE49-F238E27FC236}">
                <a16:creationId xmlns:a16="http://schemas.microsoft.com/office/drawing/2014/main" id="{39E31E83-7D35-4D1F-8DD3-7F779E32C279}"/>
              </a:ext>
            </a:extLst>
          </p:cNvPr>
          <p:cNvSpPr/>
          <p:nvPr/>
        </p:nvSpPr>
        <p:spPr>
          <a:xfrm>
            <a:off x="458922" y="4479086"/>
            <a:ext cx="3421790" cy="1911628"/>
          </a:xfrm>
          <a:prstGeom prst="wedgeRoundRectCallout">
            <a:avLst>
              <a:gd name="adj1" fmla="val 113547"/>
              <a:gd name="adj2" fmla="val -90240"/>
              <a:gd name="adj3" fmla="val 16667"/>
            </a:avLst>
          </a:prstGeom>
          <a:solidFill>
            <a:schemeClr val="accent4">
              <a:lumMod val="20000"/>
              <a:lumOff val="8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dirty="0">
                <a:solidFill>
                  <a:sysClr val="windowText" lastClr="000000"/>
                </a:solidFill>
              </a:rPr>
              <a:t>Seleziona «Cruscotto notifiche UM»</a:t>
            </a:r>
          </a:p>
        </p:txBody>
      </p:sp>
      <p:sp>
        <p:nvSpPr>
          <p:cNvPr id="2" name="Cornice 1">
            <a:extLst>
              <a:ext uri="{FF2B5EF4-FFF2-40B4-BE49-F238E27FC236}">
                <a16:creationId xmlns:a16="http://schemas.microsoft.com/office/drawing/2014/main" id="{B1D542EE-149A-46F5-BA21-9E62968B6B57}"/>
              </a:ext>
            </a:extLst>
          </p:cNvPr>
          <p:cNvSpPr/>
          <p:nvPr/>
        </p:nvSpPr>
        <p:spPr>
          <a:xfrm>
            <a:off x="6095999" y="3544014"/>
            <a:ext cx="1232263" cy="178899"/>
          </a:xfrm>
          <a:prstGeom prst="frame">
            <a:avLst>
              <a:gd name="adj1" fmla="val 0"/>
            </a:avLst>
          </a:prstGeom>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13" name="CasellaDiTesto 12">
            <a:extLst>
              <a:ext uri="{FF2B5EF4-FFF2-40B4-BE49-F238E27FC236}">
                <a16:creationId xmlns:a16="http://schemas.microsoft.com/office/drawing/2014/main" id="{E4E9C2BE-E8DC-4945-842D-B3566DE7FA8B}"/>
              </a:ext>
            </a:extLst>
          </p:cNvPr>
          <p:cNvSpPr txBox="1"/>
          <p:nvPr/>
        </p:nvSpPr>
        <p:spPr>
          <a:xfrm>
            <a:off x="186131" y="6314625"/>
            <a:ext cx="455023" cy="369332"/>
          </a:xfrm>
          <a:prstGeom prst="rect">
            <a:avLst/>
          </a:prstGeom>
          <a:noFill/>
        </p:spPr>
        <p:txBody>
          <a:bodyPr wrap="square" rtlCol="0">
            <a:spAutoFit/>
          </a:bodyPr>
          <a:lstStyle/>
          <a:p>
            <a:r>
              <a:rPr lang="it-IT" dirty="0"/>
              <a:t>89</a:t>
            </a:r>
          </a:p>
        </p:txBody>
      </p:sp>
    </p:spTree>
    <p:extLst>
      <p:ext uri="{BB962C8B-B14F-4D97-AF65-F5344CB8AC3E}">
        <p14:creationId xmlns:p14="http://schemas.microsoft.com/office/powerpoint/2010/main" val="311363388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2800" dirty="0">
                <a:solidFill>
                  <a:schemeClr val="bg1"/>
                </a:solidFill>
              </a:rPr>
              <a:t>Approfondimenti</a:t>
            </a:r>
            <a:r>
              <a:rPr lang="it-IT" sz="3600" dirty="0">
                <a:solidFill>
                  <a:schemeClr val="bg1"/>
                </a:solidFill>
              </a:rPr>
              <a:t> sulle novità del gestionale SIN-TFR</a:t>
            </a:r>
            <a:endParaRPr lang="en-US" sz="3800" dirty="0">
              <a:solidFill>
                <a:schemeClr val="bg1"/>
              </a:solidFill>
            </a:endParaRPr>
          </a:p>
        </p:txBody>
      </p:sp>
      <p:pic>
        <p:nvPicPr>
          <p:cNvPr id="13" name="Immagine 12" descr="Immagine che contiene tavolo&#10;&#10;Descrizione generata automaticamente">
            <a:extLst>
              <a:ext uri="{FF2B5EF4-FFF2-40B4-BE49-F238E27FC236}">
                <a16:creationId xmlns:a16="http://schemas.microsoft.com/office/drawing/2014/main" id="{47B2466F-14A6-4C98-A7D5-4538C75F42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44603" y="446334"/>
            <a:ext cx="7688475" cy="5941879"/>
          </a:xfrm>
          <a:prstGeom prst="rect">
            <a:avLst/>
          </a:prstGeom>
        </p:spPr>
      </p:pic>
      <p:sp>
        <p:nvSpPr>
          <p:cNvPr id="14" name="Fumetto: rettangolo con angoli arrotondati 13">
            <a:extLst>
              <a:ext uri="{FF2B5EF4-FFF2-40B4-BE49-F238E27FC236}">
                <a16:creationId xmlns:a16="http://schemas.microsoft.com/office/drawing/2014/main" id="{D0EF7034-46E5-4CC0-AEF1-FB4D832EB884}"/>
              </a:ext>
            </a:extLst>
          </p:cNvPr>
          <p:cNvSpPr/>
          <p:nvPr/>
        </p:nvSpPr>
        <p:spPr>
          <a:xfrm>
            <a:off x="458922" y="4419227"/>
            <a:ext cx="3421790" cy="1968986"/>
          </a:xfrm>
          <a:prstGeom prst="wedgeRoundRectCallout">
            <a:avLst>
              <a:gd name="adj1" fmla="val 59500"/>
              <a:gd name="adj2" fmla="val -83884"/>
              <a:gd name="adj3" fmla="val 16667"/>
            </a:avLst>
          </a:prstGeom>
          <a:solidFill>
            <a:schemeClr val="accent4">
              <a:lumMod val="20000"/>
              <a:lumOff val="8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dirty="0">
                <a:solidFill>
                  <a:sysClr val="windowText" lastClr="000000"/>
                </a:solidFill>
              </a:rPr>
              <a:t>Nuovo controllo «Comunicazione variazione da PA»</a:t>
            </a:r>
          </a:p>
        </p:txBody>
      </p:sp>
      <p:sp>
        <p:nvSpPr>
          <p:cNvPr id="16" name="Cornice 15">
            <a:extLst>
              <a:ext uri="{FF2B5EF4-FFF2-40B4-BE49-F238E27FC236}">
                <a16:creationId xmlns:a16="http://schemas.microsoft.com/office/drawing/2014/main" id="{172E6F88-0715-453D-8109-EA5FD99D850B}"/>
              </a:ext>
            </a:extLst>
          </p:cNvPr>
          <p:cNvSpPr/>
          <p:nvPr/>
        </p:nvSpPr>
        <p:spPr>
          <a:xfrm>
            <a:off x="4191610" y="3592287"/>
            <a:ext cx="1219200" cy="209006"/>
          </a:xfrm>
          <a:prstGeom prst="frame">
            <a:avLst>
              <a:gd name="adj1" fmla="val 0"/>
            </a:avLst>
          </a:prstGeom>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12" name="CasellaDiTesto 11">
            <a:extLst>
              <a:ext uri="{FF2B5EF4-FFF2-40B4-BE49-F238E27FC236}">
                <a16:creationId xmlns:a16="http://schemas.microsoft.com/office/drawing/2014/main" id="{9F3CF984-EB37-49FD-9B00-F4230FC8E624}"/>
              </a:ext>
            </a:extLst>
          </p:cNvPr>
          <p:cNvSpPr txBox="1"/>
          <p:nvPr/>
        </p:nvSpPr>
        <p:spPr>
          <a:xfrm>
            <a:off x="186131" y="6314625"/>
            <a:ext cx="455023" cy="369332"/>
          </a:xfrm>
          <a:prstGeom prst="rect">
            <a:avLst/>
          </a:prstGeom>
          <a:noFill/>
        </p:spPr>
        <p:txBody>
          <a:bodyPr wrap="square" rtlCol="0">
            <a:spAutoFit/>
          </a:bodyPr>
          <a:lstStyle/>
          <a:p>
            <a:r>
              <a:rPr lang="it-IT" dirty="0"/>
              <a:t>90</a:t>
            </a:r>
          </a:p>
        </p:txBody>
      </p:sp>
    </p:spTree>
    <p:extLst>
      <p:ext uri="{BB962C8B-B14F-4D97-AF65-F5344CB8AC3E}">
        <p14:creationId xmlns:p14="http://schemas.microsoft.com/office/powerpoint/2010/main" val="21003382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olo 1">
            <a:extLst>
              <a:ext uri="{FF2B5EF4-FFF2-40B4-BE49-F238E27FC236}">
                <a16:creationId xmlns:a16="http://schemas.microsoft.com/office/drawing/2014/main" id="{F1428F2E-1E96-4FB0-BC71-C82B00DD5F1E}"/>
              </a:ext>
            </a:extLst>
          </p:cNvPr>
          <p:cNvSpPr>
            <a:spLocks noGrp="1"/>
          </p:cNvSpPr>
          <p:nvPr>
            <p:ph type="title"/>
          </p:nvPr>
        </p:nvSpPr>
        <p:spPr>
          <a:xfrm>
            <a:off x="777240" y="731519"/>
            <a:ext cx="2845191" cy="3237579"/>
          </a:xfrm>
          <a:solidFill>
            <a:srgbClr val="0070C0"/>
          </a:solidFill>
        </p:spPr>
        <p:txBody>
          <a:bodyPr>
            <a:normAutofit/>
          </a:bodyPr>
          <a:lstStyle/>
          <a:p>
            <a:pPr algn="ctr"/>
            <a:r>
              <a:rPr lang="en-US" sz="2800" dirty="0">
                <a:solidFill>
                  <a:schemeClr val="bg1"/>
                </a:solidFill>
              </a:rPr>
              <a:t>Realizzazione nuovo Processo Integrato tra TFR e PA</a:t>
            </a:r>
            <a:endParaRPr lang="en-US" sz="2800" dirty="0">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40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6" name="Connettore 5">
            <a:extLst>
              <a:ext uri="{FF2B5EF4-FFF2-40B4-BE49-F238E27FC236}">
                <a16:creationId xmlns:a16="http://schemas.microsoft.com/office/drawing/2014/main" id="{99E8BDAE-1FC0-4FCA-8C78-2BA6D39AD25B}"/>
              </a:ext>
            </a:extLst>
          </p:cNvPr>
          <p:cNvSpPr/>
          <p:nvPr/>
        </p:nvSpPr>
        <p:spPr>
          <a:xfrm>
            <a:off x="458921" y="4249312"/>
            <a:ext cx="3303182" cy="2295179"/>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b="1" dirty="0">
                <a:solidFill>
                  <a:srgbClr val="FF0000"/>
                </a:solidFill>
                <a:effectLst>
                  <a:outerShdw blurRad="38100" dist="38100" dir="2700000" algn="tl">
                    <a:srgbClr val="000000">
                      <a:alpha val="43137"/>
                    </a:srgbClr>
                  </a:outerShdw>
                </a:effectLst>
              </a:rPr>
              <a:t>Caratteristiche del nuovo Processo integrato tra TFR e PA per la liquidazione del TFR:</a:t>
            </a:r>
          </a:p>
        </p:txBody>
      </p:sp>
      <p:pic>
        <p:nvPicPr>
          <p:cNvPr id="10" name="Immagine 9">
            <a:extLst>
              <a:ext uri="{FF2B5EF4-FFF2-40B4-BE49-F238E27FC236}">
                <a16:creationId xmlns:a16="http://schemas.microsoft.com/office/drawing/2014/main" id="{E1684037-4EEF-482F-8FE7-2EE268BEA3B2}"/>
              </a:ext>
            </a:extLst>
          </p:cNvPr>
          <p:cNvPicPr>
            <a:picLocks noChangeAspect="1"/>
          </p:cNvPicPr>
          <p:nvPr/>
        </p:nvPicPr>
        <p:blipFill>
          <a:blip r:embed="rId3"/>
          <a:stretch>
            <a:fillRect/>
          </a:stretch>
        </p:blipFill>
        <p:spPr>
          <a:xfrm>
            <a:off x="4024366" y="457200"/>
            <a:ext cx="7681056" cy="6087291"/>
          </a:xfrm>
          <a:prstGeom prst="rect">
            <a:avLst/>
          </a:prstGeom>
        </p:spPr>
      </p:pic>
      <p:sp>
        <p:nvSpPr>
          <p:cNvPr id="12" name="CasellaDiTesto 11">
            <a:extLst>
              <a:ext uri="{FF2B5EF4-FFF2-40B4-BE49-F238E27FC236}">
                <a16:creationId xmlns:a16="http://schemas.microsoft.com/office/drawing/2014/main" id="{2EBD39F7-733F-4FA5-8E0C-14752B7E7551}"/>
              </a:ext>
            </a:extLst>
          </p:cNvPr>
          <p:cNvSpPr txBox="1"/>
          <p:nvPr/>
        </p:nvSpPr>
        <p:spPr>
          <a:xfrm>
            <a:off x="186131" y="6314625"/>
            <a:ext cx="455023" cy="369332"/>
          </a:xfrm>
          <a:prstGeom prst="rect">
            <a:avLst/>
          </a:prstGeom>
          <a:noFill/>
        </p:spPr>
        <p:txBody>
          <a:bodyPr wrap="square" rtlCol="0">
            <a:spAutoFit/>
          </a:bodyPr>
          <a:lstStyle/>
          <a:p>
            <a:r>
              <a:rPr lang="it-IT" dirty="0"/>
              <a:t>8</a:t>
            </a:r>
          </a:p>
        </p:txBody>
      </p:sp>
    </p:spTree>
    <p:extLst>
      <p:ext uri="{BB962C8B-B14F-4D97-AF65-F5344CB8AC3E}">
        <p14:creationId xmlns:p14="http://schemas.microsoft.com/office/powerpoint/2010/main" val="180330389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2800" dirty="0">
                <a:solidFill>
                  <a:schemeClr val="bg1"/>
                </a:solidFill>
              </a:rPr>
              <a:t>Approfondimenti</a:t>
            </a:r>
            <a:r>
              <a:rPr lang="it-IT" sz="3600" dirty="0">
                <a:solidFill>
                  <a:schemeClr val="bg1"/>
                </a:solidFill>
              </a:rPr>
              <a:t> sulle novità del gestionale SIN-TFR</a:t>
            </a:r>
            <a:endParaRPr lang="en-US" sz="3800" dirty="0">
              <a:solidFill>
                <a:schemeClr val="bg1"/>
              </a:solidFill>
            </a:endParaRPr>
          </a:p>
        </p:txBody>
      </p:sp>
      <p:pic>
        <p:nvPicPr>
          <p:cNvPr id="12" name="Immagine 11">
            <a:extLst>
              <a:ext uri="{FF2B5EF4-FFF2-40B4-BE49-F238E27FC236}">
                <a16:creationId xmlns:a16="http://schemas.microsoft.com/office/drawing/2014/main" id="{BAF4A844-7DE0-4BD1-B9E6-29725EE16C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44601" y="464716"/>
            <a:ext cx="7695900" cy="5934363"/>
          </a:xfrm>
          <a:prstGeom prst="rect">
            <a:avLst/>
          </a:prstGeom>
        </p:spPr>
      </p:pic>
      <p:sp>
        <p:nvSpPr>
          <p:cNvPr id="15" name="Fumetto: rettangolo con angoli arrotondati 14">
            <a:extLst>
              <a:ext uri="{FF2B5EF4-FFF2-40B4-BE49-F238E27FC236}">
                <a16:creationId xmlns:a16="http://schemas.microsoft.com/office/drawing/2014/main" id="{39FDB50D-814F-462F-B2F9-3406284127F2}"/>
              </a:ext>
            </a:extLst>
          </p:cNvPr>
          <p:cNvSpPr/>
          <p:nvPr/>
        </p:nvSpPr>
        <p:spPr>
          <a:xfrm>
            <a:off x="466343" y="4413433"/>
            <a:ext cx="3414369" cy="1979852"/>
          </a:xfrm>
          <a:prstGeom prst="wedgeRoundRectCallout">
            <a:avLst>
              <a:gd name="adj1" fmla="val 241727"/>
              <a:gd name="adj2" fmla="val -146309"/>
              <a:gd name="adj3" fmla="val 16667"/>
            </a:avLst>
          </a:prstGeom>
          <a:solidFill>
            <a:schemeClr val="accent4">
              <a:lumMod val="20000"/>
              <a:lumOff val="8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dirty="0">
                <a:solidFill>
                  <a:sysClr val="windowText" lastClr="000000"/>
                </a:solidFill>
              </a:rPr>
              <a:t>Fonte «Automatica PA»</a:t>
            </a:r>
          </a:p>
        </p:txBody>
      </p:sp>
      <p:sp>
        <p:nvSpPr>
          <p:cNvPr id="18" name="Cornice 17">
            <a:extLst>
              <a:ext uri="{FF2B5EF4-FFF2-40B4-BE49-F238E27FC236}">
                <a16:creationId xmlns:a16="http://schemas.microsoft.com/office/drawing/2014/main" id="{2C554963-5054-45CE-895A-2AA01994DE24}"/>
              </a:ext>
            </a:extLst>
          </p:cNvPr>
          <p:cNvSpPr/>
          <p:nvPr/>
        </p:nvSpPr>
        <p:spPr>
          <a:xfrm>
            <a:off x="10195560" y="2305771"/>
            <a:ext cx="1219200" cy="209006"/>
          </a:xfrm>
          <a:prstGeom prst="frame">
            <a:avLst>
              <a:gd name="adj1" fmla="val 0"/>
            </a:avLst>
          </a:prstGeom>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19" name="Fumetto: rettangolo con angoli arrotondati 18">
            <a:extLst>
              <a:ext uri="{FF2B5EF4-FFF2-40B4-BE49-F238E27FC236}">
                <a16:creationId xmlns:a16="http://schemas.microsoft.com/office/drawing/2014/main" id="{6573CBC2-91A6-4C28-A456-FA5038A2D721}"/>
              </a:ext>
            </a:extLst>
          </p:cNvPr>
          <p:cNvSpPr/>
          <p:nvPr/>
        </p:nvSpPr>
        <p:spPr>
          <a:xfrm>
            <a:off x="4387361" y="5695558"/>
            <a:ext cx="5669367" cy="566422"/>
          </a:xfrm>
          <a:prstGeom prst="wedgeRoundRectCallout">
            <a:avLst>
              <a:gd name="adj1" fmla="val 63056"/>
              <a:gd name="adj2" fmla="val -448956"/>
              <a:gd name="adj3" fmla="val 16667"/>
            </a:avLst>
          </a:prstGeom>
          <a:solidFill>
            <a:schemeClr val="accent4">
              <a:lumMod val="20000"/>
              <a:lumOff val="8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dirty="0">
                <a:solidFill>
                  <a:sysClr val="windowText" lastClr="000000"/>
                </a:solidFill>
              </a:rPr>
              <a:t>Dettaglio retribuzioni acquisite da PA</a:t>
            </a:r>
          </a:p>
        </p:txBody>
      </p:sp>
      <p:sp>
        <p:nvSpPr>
          <p:cNvPr id="21" name="Cornice 20">
            <a:extLst>
              <a:ext uri="{FF2B5EF4-FFF2-40B4-BE49-F238E27FC236}">
                <a16:creationId xmlns:a16="http://schemas.microsoft.com/office/drawing/2014/main" id="{F06C8C8F-B2EB-4656-AE54-80CC44506A3C}"/>
              </a:ext>
            </a:extLst>
          </p:cNvPr>
          <p:cNvSpPr/>
          <p:nvPr/>
        </p:nvSpPr>
        <p:spPr>
          <a:xfrm>
            <a:off x="10506456" y="3215421"/>
            <a:ext cx="1219200" cy="209006"/>
          </a:xfrm>
          <a:prstGeom prst="frame">
            <a:avLst>
              <a:gd name="adj1" fmla="val 0"/>
            </a:avLst>
          </a:prstGeom>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13" name="CasellaDiTesto 12">
            <a:extLst>
              <a:ext uri="{FF2B5EF4-FFF2-40B4-BE49-F238E27FC236}">
                <a16:creationId xmlns:a16="http://schemas.microsoft.com/office/drawing/2014/main" id="{6B7CC1DA-D188-4F96-9963-9008186CFF44}"/>
              </a:ext>
            </a:extLst>
          </p:cNvPr>
          <p:cNvSpPr txBox="1"/>
          <p:nvPr/>
        </p:nvSpPr>
        <p:spPr>
          <a:xfrm>
            <a:off x="186131" y="6314625"/>
            <a:ext cx="455023" cy="369332"/>
          </a:xfrm>
          <a:prstGeom prst="rect">
            <a:avLst/>
          </a:prstGeom>
          <a:noFill/>
        </p:spPr>
        <p:txBody>
          <a:bodyPr wrap="square" rtlCol="0">
            <a:spAutoFit/>
          </a:bodyPr>
          <a:lstStyle/>
          <a:p>
            <a:r>
              <a:rPr lang="it-IT" dirty="0"/>
              <a:t>91</a:t>
            </a:r>
          </a:p>
        </p:txBody>
      </p:sp>
    </p:spTree>
    <p:extLst>
      <p:ext uri="{BB962C8B-B14F-4D97-AF65-F5344CB8AC3E}">
        <p14:creationId xmlns:p14="http://schemas.microsoft.com/office/powerpoint/2010/main" val="383000661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2800" dirty="0">
                <a:solidFill>
                  <a:schemeClr val="bg1"/>
                </a:solidFill>
              </a:rPr>
              <a:t>Approfondimenti</a:t>
            </a:r>
            <a:r>
              <a:rPr lang="it-IT" sz="3600" dirty="0">
                <a:solidFill>
                  <a:schemeClr val="bg1"/>
                </a:solidFill>
              </a:rPr>
              <a:t> sulle novità del gestionale SIN-TFR</a:t>
            </a:r>
            <a:endParaRPr lang="en-US" sz="3800" dirty="0">
              <a:solidFill>
                <a:schemeClr val="bg1"/>
              </a:solidFill>
            </a:endParaRPr>
          </a:p>
        </p:txBody>
      </p:sp>
      <p:pic>
        <p:nvPicPr>
          <p:cNvPr id="13" name="Immagine 12" descr="Immagine che contiene tavolo&#10;&#10;Descrizione generata automaticamente">
            <a:extLst>
              <a:ext uri="{FF2B5EF4-FFF2-40B4-BE49-F238E27FC236}">
                <a16:creationId xmlns:a16="http://schemas.microsoft.com/office/drawing/2014/main" id="{2570891D-4BC4-498F-8AE5-F57E2367D5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44601" y="500991"/>
            <a:ext cx="7688476" cy="5898088"/>
          </a:xfrm>
          <a:prstGeom prst="rect">
            <a:avLst/>
          </a:prstGeom>
        </p:spPr>
      </p:pic>
      <p:sp>
        <p:nvSpPr>
          <p:cNvPr id="14" name="Fumetto: rettangolo con angoli arrotondati 13">
            <a:extLst>
              <a:ext uri="{FF2B5EF4-FFF2-40B4-BE49-F238E27FC236}">
                <a16:creationId xmlns:a16="http://schemas.microsoft.com/office/drawing/2014/main" id="{B5A3BC75-EAC5-4568-9172-13BB0F00B949}"/>
              </a:ext>
            </a:extLst>
          </p:cNvPr>
          <p:cNvSpPr/>
          <p:nvPr/>
        </p:nvSpPr>
        <p:spPr>
          <a:xfrm>
            <a:off x="466342" y="4479085"/>
            <a:ext cx="3414369" cy="1877924"/>
          </a:xfrm>
          <a:prstGeom prst="wedgeRoundRectCallout">
            <a:avLst>
              <a:gd name="adj1" fmla="val 87502"/>
              <a:gd name="adj2" fmla="val -151677"/>
              <a:gd name="adj3" fmla="val 16667"/>
            </a:avLst>
          </a:prstGeom>
          <a:solidFill>
            <a:schemeClr val="accent4">
              <a:lumMod val="20000"/>
              <a:lumOff val="8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dirty="0">
                <a:solidFill>
                  <a:sysClr val="windowText" lastClr="000000"/>
                </a:solidFill>
              </a:rPr>
              <a:t>Dettaglio retribuzioni acquisite da PA</a:t>
            </a:r>
          </a:p>
        </p:txBody>
      </p:sp>
      <p:sp>
        <p:nvSpPr>
          <p:cNvPr id="10" name="CasellaDiTesto 9">
            <a:extLst>
              <a:ext uri="{FF2B5EF4-FFF2-40B4-BE49-F238E27FC236}">
                <a16:creationId xmlns:a16="http://schemas.microsoft.com/office/drawing/2014/main" id="{69D7BF4F-2852-4E04-8B19-4B0652598316}"/>
              </a:ext>
            </a:extLst>
          </p:cNvPr>
          <p:cNvSpPr txBox="1"/>
          <p:nvPr/>
        </p:nvSpPr>
        <p:spPr>
          <a:xfrm>
            <a:off x="186131" y="6314625"/>
            <a:ext cx="455023" cy="369332"/>
          </a:xfrm>
          <a:prstGeom prst="rect">
            <a:avLst/>
          </a:prstGeom>
          <a:noFill/>
        </p:spPr>
        <p:txBody>
          <a:bodyPr wrap="square" rtlCol="0">
            <a:spAutoFit/>
          </a:bodyPr>
          <a:lstStyle/>
          <a:p>
            <a:r>
              <a:rPr lang="it-IT" dirty="0"/>
              <a:t>92</a:t>
            </a:r>
          </a:p>
        </p:txBody>
      </p:sp>
    </p:spTree>
    <p:extLst>
      <p:ext uri="{BB962C8B-B14F-4D97-AF65-F5344CB8AC3E}">
        <p14:creationId xmlns:p14="http://schemas.microsoft.com/office/powerpoint/2010/main" val="52363727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2800" dirty="0">
                <a:solidFill>
                  <a:schemeClr val="bg1"/>
                </a:solidFill>
              </a:rPr>
              <a:t>Approfondimenti</a:t>
            </a:r>
            <a:r>
              <a:rPr lang="it-IT" sz="3600" dirty="0">
                <a:solidFill>
                  <a:schemeClr val="bg1"/>
                </a:solidFill>
              </a:rPr>
              <a:t> sulle novità del gestionale SIN-TFR</a:t>
            </a:r>
            <a:endParaRPr lang="en-US" sz="3800" dirty="0">
              <a:solidFill>
                <a:schemeClr val="bg1"/>
              </a:solidFill>
            </a:endParaRPr>
          </a:p>
        </p:txBody>
      </p:sp>
      <p:pic>
        <p:nvPicPr>
          <p:cNvPr id="10" name="Immagine 9" descr="Immagine che contiene tavolo&#10;&#10;Descrizione generata automaticamente">
            <a:extLst>
              <a:ext uri="{FF2B5EF4-FFF2-40B4-BE49-F238E27FC236}">
                <a16:creationId xmlns:a16="http://schemas.microsoft.com/office/drawing/2014/main" id="{49278667-88AD-490B-BD20-6C045DC6DF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44601" y="468967"/>
            <a:ext cx="7688475" cy="5930112"/>
          </a:xfrm>
          <a:prstGeom prst="rect">
            <a:avLst/>
          </a:prstGeom>
        </p:spPr>
      </p:pic>
      <p:sp>
        <p:nvSpPr>
          <p:cNvPr id="12" name="Fumetto: rettangolo con angoli arrotondati 11">
            <a:extLst>
              <a:ext uri="{FF2B5EF4-FFF2-40B4-BE49-F238E27FC236}">
                <a16:creationId xmlns:a16="http://schemas.microsoft.com/office/drawing/2014/main" id="{232E32C8-5DC1-482C-B92B-00779F87B064}"/>
              </a:ext>
            </a:extLst>
          </p:cNvPr>
          <p:cNvSpPr/>
          <p:nvPr/>
        </p:nvSpPr>
        <p:spPr>
          <a:xfrm>
            <a:off x="466343" y="4419227"/>
            <a:ext cx="3414369" cy="1969806"/>
          </a:xfrm>
          <a:prstGeom prst="wedgeRoundRectCallout">
            <a:avLst>
              <a:gd name="adj1" fmla="val 106579"/>
              <a:gd name="adj2" fmla="val -64152"/>
              <a:gd name="adj3" fmla="val 16667"/>
            </a:avLst>
          </a:prstGeom>
          <a:solidFill>
            <a:schemeClr val="accent4">
              <a:lumMod val="20000"/>
              <a:lumOff val="8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dirty="0">
                <a:solidFill>
                  <a:sysClr val="windowText" lastClr="000000"/>
                </a:solidFill>
              </a:rPr>
              <a:t>Dettaglio movimenti PrevCompl raggruppati per mese</a:t>
            </a:r>
          </a:p>
        </p:txBody>
      </p:sp>
      <p:sp>
        <p:nvSpPr>
          <p:cNvPr id="13" name="CasellaDiTesto 12">
            <a:extLst>
              <a:ext uri="{FF2B5EF4-FFF2-40B4-BE49-F238E27FC236}">
                <a16:creationId xmlns:a16="http://schemas.microsoft.com/office/drawing/2014/main" id="{4A2A05E8-3F3D-477F-9BCC-071100C772CD}"/>
              </a:ext>
            </a:extLst>
          </p:cNvPr>
          <p:cNvSpPr txBox="1"/>
          <p:nvPr/>
        </p:nvSpPr>
        <p:spPr>
          <a:xfrm>
            <a:off x="186131" y="6314625"/>
            <a:ext cx="455023" cy="369332"/>
          </a:xfrm>
          <a:prstGeom prst="rect">
            <a:avLst/>
          </a:prstGeom>
          <a:noFill/>
        </p:spPr>
        <p:txBody>
          <a:bodyPr wrap="square" rtlCol="0">
            <a:spAutoFit/>
          </a:bodyPr>
          <a:lstStyle/>
          <a:p>
            <a:r>
              <a:rPr lang="it-IT" dirty="0"/>
              <a:t>93</a:t>
            </a:r>
          </a:p>
        </p:txBody>
      </p:sp>
    </p:spTree>
    <p:extLst>
      <p:ext uri="{BB962C8B-B14F-4D97-AF65-F5344CB8AC3E}">
        <p14:creationId xmlns:p14="http://schemas.microsoft.com/office/powerpoint/2010/main" val="10332994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solidFill>
                  <a:schemeClr val="bg1"/>
                </a:solidFill>
              </a:rPr>
              <a:t>Nuove modalità di colloquio tra TFR e Previdenza </a:t>
            </a:r>
            <a:r>
              <a:rPr lang="en-US" sz="3500" dirty="0">
                <a:solidFill>
                  <a:schemeClr val="bg1"/>
                </a:solidFill>
              </a:rPr>
              <a:t>complementare</a:t>
            </a:r>
          </a:p>
        </p:txBody>
      </p:sp>
      <p:sp>
        <p:nvSpPr>
          <p:cNvPr id="10" name="Connettore 9">
            <a:extLst>
              <a:ext uri="{FF2B5EF4-FFF2-40B4-BE49-F238E27FC236}">
                <a16:creationId xmlns:a16="http://schemas.microsoft.com/office/drawing/2014/main" id="{727A3508-9855-4C94-AAE1-5F390390AD48}"/>
              </a:ext>
            </a:extLst>
          </p:cNvPr>
          <p:cNvSpPr/>
          <p:nvPr/>
        </p:nvSpPr>
        <p:spPr>
          <a:xfrm>
            <a:off x="384396" y="4364658"/>
            <a:ext cx="3554141" cy="208899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it-IT" sz="2400" b="1" dirty="0">
                <a:solidFill>
                  <a:srgbClr val="FF0000"/>
                </a:solidFill>
                <a:effectLst>
                  <a:outerShdw blurRad="38100" dist="38100" dir="2700000" algn="tl">
                    <a:srgbClr val="000000">
                      <a:alpha val="43137"/>
                    </a:srgbClr>
                  </a:outerShdw>
                </a:effectLst>
              </a:rPr>
              <a:t>Messaggio Hermes n. 7085/2015</a:t>
            </a:r>
          </a:p>
        </p:txBody>
      </p:sp>
      <p:sp>
        <p:nvSpPr>
          <p:cNvPr id="12" name="Rettangolo 11">
            <a:extLst>
              <a:ext uri="{FF2B5EF4-FFF2-40B4-BE49-F238E27FC236}">
                <a16:creationId xmlns:a16="http://schemas.microsoft.com/office/drawing/2014/main" id="{447DC556-FA5B-4BB5-85BA-1CB53F154F9D}"/>
              </a:ext>
            </a:extLst>
          </p:cNvPr>
          <p:cNvSpPr/>
          <p:nvPr/>
        </p:nvSpPr>
        <p:spPr>
          <a:xfrm>
            <a:off x="4020484" y="455479"/>
            <a:ext cx="7688475" cy="594187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3600" dirty="0">
                <a:solidFill>
                  <a:schemeClr val="tx1"/>
                </a:solidFill>
                <a:effectLst>
                  <a:outerShdw blurRad="38100" dist="38100" dir="2700000" algn="tl">
                    <a:srgbClr val="000000">
                      <a:alpha val="43137"/>
                    </a:srgbClr>
                  </a:outerShdw>
                </a:effectLst>
              </a:rPr>
              <a:t>Viene superata la funzionalità </a:t>
            </a:r>
          </a:p>
          <a:p>
            <a:pPr algn="ctr"/>
            <a:r>
              <a:rPr lang="it-IT" sz="3600" dirty="0">
                <a:solidFill>
                  <a:srgbClr val="FF0000"/>
                </a:solidFill>
                <a:effectLst>
                  <a:outerShdw blurRad="38100" dist="38100" dir="2700000" algn="tl">
                    <a:srgbClr val="000000">
                      <a:alpha val="43137"/>
                    </a:srgbClr>
                  </a:outerShdw>
                </a:effectLst>
              </a:rPr>
              <a:t>«sblocco retribuzione da Prevcompl» </a:t>
            </a:r>
          </a:p>
          <a:p>
            <a:pPr algn="ctr"/>
            <a:r>
              <a:rPr lang="it-IT" sz="3600" dirty="0">
                <a:solidFill>
                  <a:schemeClr val="tx1"/>
                </a:solidFill>
                <a:effectLst>
                  <a:outerShdw blurRad="38100" dist="38100" dir="2700000" algn="tl">
                    <a:srgbClr val="000000">
                      <a:alpha val="43137"/>
                    </a:srgbClr>
                  </a:outerShdw>
                </a:effectLst>
              </a:rPr>
              <a:t>prevista in istruttoria TFR nei casi in cui i movimenti non sono coerenti con la «categoria aderente».</a:t>
            </a:r>
          </a:p>
          <a:p>
            <a:pPr algn="ctr"/>
            <a:r>
              <a:rPr lang="it-IT" sz="3600" dirty="0">
                <a:solidFill>
                  <a:schemeClr val="tx1"/>
                </a:solidFill>
                <a:effectLst>
                  <a:outerShdw blurRad="38100" dist="38100" dir="2700000" algn="tl">
                    <a:srgbClr val="000000">
                      <a:alpha val="43137"/>
                    </a:srgbClr>
                  </a:outerShdw>
                </a:effectLst>
              </a:rPr>
              <a:t>L’aliquota di computo TFR, mese per mese, viene definita per differenza rispetto a quella destinata al Fondo</a:t>
            </a:r>
          </a:p>
        </p:txBody>
      </p:sp>
      <p:sp>
        <p:nvSpPr>
          <p:cNvPr id="13" name="CasellaDiTesto 12">
            <a:extLst>
              <a:ext uri="{FF2B5EF4-FFF2-40B4-BE49-F238E27FC236}">
                <a16:creationId xmlns:a16="http://schemas.microsoft.com/office/drawing/2014/main" id="{984C3F2B-CD2F-4BF6-ADA7-EA97CC4490C1}"/>
              </a:ext>
            </a:extLst>
          </p:cNvPr>
          <p:cNvSpPr txBox="1"/>
          <p:nvPr/>
        </p:nvSpPr>
        <p:spPr>
          <a:xfrm>
            <a:off x="186131" y="6314625"/>
            <a:ext cx="455023" cy="369332"/>
          </a:xfrm>
          <a:prstGeom prst="rect">
            <a:avLst/>
          </a:prstGeom>
          <a:noFill/>
        </p:spPr>
        <p:txBody>
          <a:bodyPr wrap="square" rtlCol="0">
            <a:spAutoFit/>
          </a:bodyPr>
          <a:lstStyle/>
          <a:p>
            <a:r>
              <a:rPr lang="it-IT" dirty="0"/>
              <a:t>94</a:t>
            </a:r>
          </a:p>
        </p:txBody>
      </p:sp>
    </p:spTree>
    <p:extLst>
      <p:ext uri="{BB962C8B-B14F-4D97-AF65-F5344CB8AC3E}">
        <p14:creationId xmlns:p14="http://schemas.microsoft.com/office/powerpoint/2010/main" val="228102318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4000" dirty="0">
                <a:solidFill>
                  <a:schemeClr val="bg1"/>
                </a:solidFill>
              </a:rPr>
              <a:t>Le </a:t>
            </a:r>
            <a:r>
              <a:rPr lang="it-IT" sz="3600" dirty="0">
                <a:solidFill>
                  <a:schemeClr val="bg1"/>
                </a:solidFill>
              </a:rPr>
              <a:t>riliquidazioni</a:t>
            </a:r>
            <a:r>
              <a:rPr lang="it-IT" sz="4000" dirty="0">
                <a:solidFill>
                  <a:schemeClr val="bg1"/>
                </a:solidFill>
              </a:rPr>
              <a:t> «manuali»</a:t>
            </a:r>
            <a:endParaRPr lang="en-US" sz="3800" dirty="0">
              <a:solidFill>
                <a:schemeClr val="bg1"/>
              </a:solidFill>
            </a:endParaRPr>
          </a:p>
        </p:txBody>
      </p:sp>
      <p:sp>
        <p:nvSpPr>
          <p:cNvPr id="10" name="Connettore 9">
            <a:extLst>
              <a:ext uri="{FF2B5EF4-FFF2-40B4-BE49-F238E27FC236}">
                <a16:creationId xmlns:a16="http://schemas.microsoft.com/office/drawing/2014/main" id="{727A3508-9855-4C94-AAE1-5F390390AD48}"/>
              </a:ext>
            </a:extLst>
          </p:cNvPr>
          <p:cNvSpPr/>
          <p:nvPr/>
        </p:nvSpPr>
        <p:spPr>
          <a:xfrm>
            <a:off x="384396" y="4364658"/>
            <a:ext cx="3554141" cy="208899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it-IT" sz="3600" b="1" dirty="0">
                <a:solidFill>
                  <a:srgbClr val="FF0000"/>
                </a:solidFill>
                <a:effectLst>
                  <a:outerShdw blurRad="38100" dist="38100" dir="2700000" algn="tl">
                    <a:srgbClr val="000000">
                      <a:alpha val="43137"/>
                    </a:srgbClr>
                  </a:outerShdw>
                </a:effectLst>
              </a:rPr>
              <a:t>Modalità</a:t>
            </a:r>
          </a:p>
        </p:txBody>
      </p:sp>
      <p:sp>
        <p:nvSpPr>
          <p:cNvPr id="3" name="Rettangolo 2">
            <a:extLst>
              <a:ext uri="{FF2B5EF4-FFF2-40B4-BE49-F238E27FC236}">
                <a16:creationId xmlns:a16="http://schemas.microsoft.com/office/drawing/2014/main" id="{31829FE3-C826-43C9-8FF0-C7334BD0DC2C}"/>
              </a:ext>
            </a:extLst>
          </p:cNvPr>
          <p:cNvSpPr/>
          <p:nvPr/>
        </p:nvSpPr>
        <p:spPr>
          <a:xfrm>
            <a:off x="4020483" y="527844"/>
            <a:ext cx="7681055" cy="5531194"/>
          </a:xfrm>
          <a:prstGeom prst="rect">
            <a:avLst/>
          </a:prstGeom>
        </p:spPr>
        <p:txBody>
          <a:bodyPr wrap="square">
            <a:spAutoFit/>
          </a:bodyPr>
          <a:lstStyle/>
          <a:p>
            <a:pPr marL="228600" lvl="1" algn="ctr">
              <a:lnSpc>
                <a:spcPct val="110000"/>
              </a:lnSpc>
            </a:pPr>
            <a:r>
              <a:rPr lang="en-US" sz="5400" dirty="0">
                <a:effectLst>
                  <a:outerShdw blurRad="38100" dist="38100" dir="2700000" algn="tl">
                    <a:srgbClr val="000000">
                      <a:alpha val="43137"/>
                    </a:srgbClr>
                  </a:outerShdw>
                </a:effectLst>
              </a:rPr>
              <a:t>Per </a:t>
            </a:r>
            <a:r>
              <a:rPr lang="en-US" sz="5400" dirty="0">
                <a:solidFill>
                  <a:srgbClr val="FF0000"/>
                </a:solidFill>
                <a:effectLst>
                  <a:outerShdw blurRad="38100" dist="38100" dir="2700000" algn="tl">
                    <a:srgbClr val="000000">
                      <a:alpha val="43137"/>
                    </a:srgbClr>
                  </a:outerShdw>
                </a:effectLst>
              </a:rPr>
              <a:t>riliquidazioni</a:t>
            </a:r>
            <a:r>
              <a:rPr lang="en-US" sz="5400" dirty="0">
                <a:effectLst>
                  <a:outerShdw blurRad="38100" dist="38100" dir="2700000" algn="tl">
                    <a:srgbClr val="000000">
                      <a:alpha val="43137"/>
                    </a:srgbClr>
                  </a:outerShdw>
                </a:effectLst>
              </a:rPr>
              <a:t> relative ad eventi esterni a Posizione assicurativa è </a:t>
            </a:r>
            <a:r>
              <a:rPr lang="it-IT" sz="5400" dirty="0">
                <a:effectLst>
                  <a:outerShdw blurRad="38100" dist="38100" dir="2700000" algn="tl">
                    <a:srgbClr val="000000">
                      <a:alpha val="43137"/>
                    </a:srgbClr>
                  </a:outerShdw>
                </a:effectLst>
              </a:rPr>
              <a:t>necessario</a:t>
            </a:r>
            <a:r>
              <a:rPr lang="en-US" sz="5400" dirty="0">
                <a:effectLst>
                  <a:outerShdw blurRad="38100" dist="38100" dir="2700000" algn="tl">
                    <a:srgbClr val="000000">
                      <a:alpha val="43137"/>
                    </a:srgbClr>
                  </a:outerShdw>
                </a:effectLst>
              </a:rPr>
              <a:t> impiantare una pratica attraverso “Protocollo web”</a:t>
            </a:r>
          </a:p>
        </p:txBody>
      </p:sp>
      <p:sp>
        <p:nvSpPr>
          <p:cNvPr id="12" name="CasellaDiTesto 11">
            <a:extLst>
              <a:ext uri="{FF2B5EF4-FFF2-40B4-BE49-F238E27FC236}">
                <a16:creationId xmlns:a16="http://schemas.microsoft.com/office/drawing/2014/main" id="{CA60A220-FA22-4BBA-83B5-533FB7B762B5}"/>
              </a:ext>
            </a:extLst>
          </p:cNvPr>
          <p:cNvSpPr txBox="1"/>
          <p:nvPr/>
        </p:nvSpPr>
        <p:spPr>
          <a:xfrm>
            <a:off x="186131" y="6314625"/>
            <a:ext cx="455023" cy="369332"/>
          </a:xfrm>
          <a:prstGeom prst="rect">
            <a:avLst/>
          </a:prstGeom>
          <a:noFill/>
        </p:spPr>
        <p:txBody>
          <a:bodyPr wrap="square" rtlCol="0">
            <a:spAutoFit/>
          </a:bodyPr>
          <a:lstStyle/>
          <a:p>
            <a:r>
              <a:rPr lang="it-IT" dirty="0"/>
              <a:t>95</a:t>
            </a:r>
          </a:p>
        </p:txBody>
      </p:sp>
    </p:spTree>
    <p:extLst>
      <p:ext uri="{BB962C8B-B14F-4D97-AF65-F5344CB8AC3E}">
        <p14:creationId xmlns:p14="http://schemas.microsoft.com/office/powerpoint/2010/main" val="822038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4000" dirty="0">
                <a:solidFill>
                  <a:schemeClr val="bg1"/>
                </a:solidFill>
              </a:rPr>
              <a:t>Le </a:t>
            </a:r>
            <a:r>
              <a:rPr lang="it-IT" sz="3600" dirty="0">
                <a:solidFill>
                  <a:schemeClr val="bg1"/>
                </a:solidFill>
              </a:rPr>
              <a:t>riliquidazioni</a:t>
            </a:r>
            <a:r>
              <a:rPr lang="it-IT" sz="4000" dirty="0">
                <a:solidFill>
                  <a:schemeClr val="bg1"/>
                </a:solidFill>
              </a:rPr>
              <a:t> «manuali»</a:t>
            </a:r>
            <a:endParaRPr lang="en-US" sz="3800" dirty="0">
              <a:solidFill>
                <a:schemeClr val="bg1"/>
              </a:solidFill>
            </a:endParaRPr>
          </a:p>
        </p:txBody>
      </p:sp>
      <p:sp>
        <p:nvSpPr>
          <p:cNvPr id="10" name="Connettore 9">
            <a:extLst>
              <a:ext uri="{FF2B5EF4-FFF2-40B4-BE49-F238E27FC236}">
                <a16:creationId xmlns:a16="http://schemas.microsoft.com/office/drawing/2014/main" id="{727A3508-9855-4C94-AAE1-5F390390AD48}"/>
              </a:ext>
            </a:extLst>
          </p:cNvPr>
          <p:cNvSpPr/>
          <p:nvPr/>
        </p:nvSpPr>
        <p:spPr>
          <a:xfrm>
            <a:off x="384396" y="4364658"/>
            <a:ext cx="3554141" cy="208899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it-IT" sz="4800" b="1" dirty="0">
                <a:solidFill>
                  <a:srgbClr val="FF0000"/>
                </a:solidFill>
                <a:effectLst>
                  <a:outerShdw blurRad="38100" dist="38100" dir="2700000" algn="tl">
                    <a:srgbClr val="000000">
                      <a:alpha val="43137"/>
                    </a:srgbClr>
                  </a:outerShdw>
                </a:effectLst>
              </a:rPr>
              <a:t>EVENTI</a:t>
            </a:r>
          </a:p>
        </p:txBody>
      </p:sp>
      <p:pic>
        <p:nvPicPr>
          <p:cNvPr id="2" name="Immagine 1">
            <a:extLst>
              <a:ext uri="{FF2B5EF4-FFF2-40B4-BE49-F238E27FC236}">
                <a16:creationId xmlns:a16="http://schemas.microsoft.com/office/drawing/2014/main" id="{14196C36-2D1E-45DD-B047-6540AAF8CAEE}"/>
              </a:ext>
            </a:extLst>
          </p:cNvPr>
          <p:cNvPicPr>
            <a:picLocks noChangeAspect="1"/>
          </p:cNvPicPr>
          <p:nvPr/>
        </p:nvPicPr>
        <p:blipFill>
          <a:blip r:embed="rId3"/>
          <a:stretch>
            <a:fillRect/>
          </a:stretch>
        </p:blipFill>
        <p:spPr>
          <a:xfrm>
            <a:off x="4037179" y="455478"/>
            <a:ext cx="7681055" cy="5952745"/>
          </a:xfrm>
          <a:prstGeom prst="rect">
            <a:avLst/>
          </a:prstGeom>
        </p:spPr>
      </p:pic>
      <p:sp>
        <p:nvSpPr>
          <p:cNvPr id="12" name="CasellaDiTesto 11">
            <a:extLst>
              <a:ext uri="{FF2B5EF4-FFF2-40B4-BE49-F238E27FC236}">
                <a16:creationId xmlns:a16="http://schemas.microsoft.com/office/drawing/2014/main" id="{0437DB0D-9DF4-46C7-A870-C310FAEC4A07}"/>
              </a:ext>
            </a:extLst>
          </p:cNvPr>
          <p:cNvSpPr txBox="1"/>
          <p:nvPr/>
        </p:nvSpPr>
        <p:spPr>
          <a:xfrm>
            <a:off x="186131" y="6314625"/>
            <a:ext cx="455023" cy="369332"/>
          </a:xfrm>
          <a:prstGeom prst="rect">
            <a:avLst/>
          </a:prstGeom>
          <a:noFill/>
        </p:spPr>
        <p:txBody>
          <a:bodyPr wrap="square" rtlCol="0">
            <a:spAutoFit/>
          </a:bodyPr>
          <a:lstStyle/>
          <a:p>
            <a:r>
              <a:rPr lang="it-IT" dirty="0"/>
              <a:t>96</a:t>
            </a:r>
          </a:p>
        </p:txBody>
      </p:sp>
    </p:spTree>
    <p:extLst>
      <p:ext uri="{BB962C8B-B14F-4D97-AF65-F5344CB8AC3E}">
        <p14:creationId xmlns:p14="http://schemas.microsoft.com/office/powerpoint/2010/main" val="50025361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4000" dirty="0">
                <a:solidFill>
                  <a:schemeClr val="bg1"/>
                </a:solidFill>
              </a:rPr>
              <a:t>Le </a:t>
            </a:r>
            <a:r>
              <a:rPr lang="it-IT" sz="3600" dirty="0">
                <a:solidFill>
                  <a:schemeClr val="bg1"/>
                </a:solidFill>
              </a:rPr>
              <a:t>pratiche su</a:t>
            </a:r>
            <a:r>
              <a:rPr lang="it-IT" sz="4000" dirty="0">
                <a:solidFill>
                  <a:schemeClr val="bg1"/>
                </a:solidFill>
              </a:rPr>
              <a:t> «provvista»</a:t>
            </a:r>
            <a:endParaRPr lang="en-US" sz="3800" dirty="0">
              <a:solidFill>
                <a:schemeClr val="bg1"/>
              </a:solidFill>
            </a:endParaRPr>
          </a:p>
        </p:txBody>
      </p:sp>
      <p:sp>
        <p:nvSpPr>
          <p:cNvPr id="3" name="Rettangolo 2">
            <a:extLst>
              <a:ext uri="{FF2B5EF4-FFF2-40B4-BE49-F238E27FC236}">
                <a16:creationId xmlns:a16="http://schemas.microsoft.com/office/drawing/2014/main" id="{77A479E2-8D93-492A-9059-1C21AA001382}"/>
              </a:ext>
            </a:extLst>
          </p:cNvPr>
          <p:cNvSpPr/>
          <p:nvPr/>
        </p:nvSpPr>
        <p:spPr>
          <a:xfrm>
            <a:off x="4037189" y="102458"/>
            <a:ext cx="7688475" cy="6551922"/>
          </a:xfrm>
          <a:prstGeom prst="rect">
            <a:avLst/>
          </a:prstGeom>
        </p:spPr>
        <p:txBody>
          <a:bodyPr wrap="square">
            <a:spAutoFit/>
          </a:bodyPr>
          <a:lstStyle/>
          <a:p>
            <a:pPr marL="228600" lvl="1" algn="ctr">
              <a:lnSpc>
                <a:spcPct val="110000"/>
              </a:lnSpc>
            </a:pPr>
            <a:endParaRPr lang="en-US" sz="4800" dirty="0">
              <a:effectLst>
                <a:outerShdw blurRad="38100" dist="38100" dir="2700000" algn="tl">
                  <a:srgbClr val="000000">
                    <a:alpha val="43137"/>
                  </a:srgbClr>
                </a:outerShdw>
              </a:effectLst>
            </a:endParaRPr>
          </a:p>
          <a:p>
            <a:pPr marL="228600" lvl="1" algn="ctr">
              <a:lnSpc>
                <a:spcPct val="110000"/>
              </a:lnSpc>
            </a:pPr>
            <a:r>
              <a:rPr lang="en-US" sz="4800" dirty="0">
                <a:effectLst>
                  <a:outerShdw blurRad="38100" dist="38100" dir="2700000" algn="tl">
                    <a:srgbClr val="000000">
                      <a:alpha val="43137"/>
                    </a:srgbClr>
                  </a:outerShdw>
                </a:effectLst>
              </a:rPr>
              <a:t>Sono le uniche liquidazione e riliquidazioni che continuano ad essere impiantate a seguito di invio da parte dell’ammnistrazione datrice di lavoro di un modello TFR1 o TFR2 </a:t>
            </a:r>
          </a:p>
        </p:txBody>
      </p:sp>
      <p:sp>
        <p:nvSpPr>
          <p:cNvPr id="12" name="Connettore 11">
            <a:extLst>
              <a:ext uri="{FF2B5EF4-FFF2-40B4-BE49-F238E27FC236}">
                <a16:creationId xmlns:a16="http://schemas.microsoft.com/office/drawing/2014/main" id="{DA424CB8-A4EB-49CC-AADA-CC59D37A02C5}"/>
              </a:ext>
            </a:extLst>
          </p:cNvPr>
          <p:cNvSpPr/>
          <p:nvPr/>
        </p:nvSpPr>
        <p:spPr>
          <a:xfrm>
            <a:off x="422764" y="4364658"/>
            <a:ext cx="3554141" cy="208899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t-IT" sz="2400" dirty="0">
                <a:solidFill>
                  <a:srgbClr val="FF0000"/>
                </a:solidFill>
                <a:effectLst>
                  <a:outerShdw blurRad="38100" dist="38100" dir="2700000" algn="tl">
                    <a:srgbClr val="000000">
                      <a:alpha val="43137"/>
                    </a:srgbClr>
                  </a:outerShdw>
                </a:effectLst>
              </a:rPr>
              <a:t>Circolare n. 87 del 20/07/2018 e messaggio Hermes n. 3152 del 10/08/2018</a:t>
            </a:r>
          </a:p>
        </p:txBody>
      </p:sp>
      <p:sp>
        <p:nvSpPr>
          <p:cNvPr id="10" name="CasellaDiTesto 9">
            <a:extLst>
              <a:ext uri="{FF2B5EF4-FFF2-40B4-BE49-F238E27FC236}">
                <a16:creationId xmlns:a16="http://schemas.microsoft.com/office/drawing/2014/main" id="{89E6BDFC-CA8A-4623-99BC-AD11F5F11357}"/>
              </a:ext>
            </a:extLst>
          </p:cNvPr>
          <p:cNvSpPr txBox="1"/>
          <p:nvPr/>
        </p:nvSpPr>
        <p:spPr>
          <a:xfrm>
            <a:off x="186131" y="6314625"/>
            <a:ext cx="455023" cy="369332"/>
          </a:xfrm>
          <a:prstGeom prst="rect">
            <a:avLst/>
          </a:prstGeom>
          <a:noFill/>
        </p:spPr>
        <p:txBody>
          <a:bodyPr wrap="square" rtlCol="0">
            <a:spAutoFit/>
          </a:bodyPr>
          <a:lstStyle/>
          <a:p>
            <a:r>
              <a:rPr lang="it-IT" dirty="0"/>
              <a:t>97</a:t>
            </a:r>
          </a:p>
        </p:txBody>
      </p:sp>
    </p:spTree>
    <p:extLst>
      <p:ext uri="{BB962C8B-B14F-4D97-AF65-F5344CB8AC3E}">
        <p14:creationId xmlns:p14="http://schemas.microsoft.com/office/powerpoint/2010/main" val="214201140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4000" dirty="0">
                <a:solidFill>
                  <a:schemeClr val="bg1"/>
                </a:solidFill>
              </a:rPr>
              <a:t>Nuovo Sistema Unico Gestione Iban </a:t>
            </a:r>
            <a:br>
              <a:rPr lang="it-IT" sz="4000" dirty="0">
                <a:solidFill>
                  <a:schemeClr val="bg1"/>
                </a:solidFill>
              </a:rPr>
            </a:br>
            <a:r>
              <a:rPr lang="it-IT" sz="4000" dirty="0">
                <a:solidFill>
                  <a:schemeClr val="bg1"/>
                </a:solidFill>
              </a:rPr>
              <a:t>(SUGI)</a:t>
            </a:r>
            <a:endParaRPr lang="en-US" sz="3800" dirty="0">
              <a:solidFill>
                <a:schemeClr val="bg1"/>
              </a:solidFill>
            </a:endParaRPr>
          </a:p>
        </p:txBody>
      </p:sp>
      <p:sp>
        <p:nvSpPr>
          <p:cNvPr id="10" name="Connettore 9">
            <a:extLst>
              <a:ext uri="{FF2B5EF4-FFF2-40B4-BE49-F238E27FC236}">
                <a16:creationId xmlns:a16="http://schemas.microsoft.com/office/drawing/2014/main" id="{727A3508-9855-4C94-AAE1-5F390390AD48}"/>
              </a:ext>
            </a:extLst>
          </p:cNvPr>
          <p:cNvSpPr/>
          <p:nvPr/>
        </p:nvSpPr>
        <p:spPr>
          <a:xfrm>
            <a:off x="384396" y="4364658"/>
            <a:ext cx="3554141" cy="208899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lgn="ctr"/>
            <a:r>
              <a:rPr lang="it-IT" sz="3600" b="1" dirty="0">
                <a:solidFill>
                  <a:srgbClr val="FF0000"/>
                </a:solidFill>
                <a:effectLst>
                  <a:outerShdw blurRad="38100" dist="38100" dir="2700000" algn="tl">
                    <a:srgbClr val="000000">
                      <a:alpha val="43137"/>
                    </a:srgbClr>
                  </a:outerShdw>
                </a:effectLst>
              </a:rPr>
              <a:t>Prossimo rilascio</a:t>
            </a:r>
          </a:p>
        </p:txBody>
      </p:sp>
      <p:sp>
        <p:nvSpPr>
          <p:cNvPr id="12" name="Segnaposto contenuto 2">
            <a:extLst>
              <a:ext uri="{FF2B5EF4-FFF2-40B4-BE49-F238E27FC236}">
                <a16:creationId xmlns:a16="http://schemas.microsoft.com/office/drawing/2014/main" id="{14834F1E-786D-4419-8E5E-72A060EECECA}"/>
              </a:ext>
            </a:extLst>
          </p:cNvPr>
          <p:cNvSpPr txBox="1">
            <a:spLocks/>
          </p:cNvSpPr>
          <p:nvPr/>
        </p:nvSpPr>
        <p:spPr>
          <a:xfrm>
            <a:off x="4020484" y="457200"/>
            <a:ext cx="7712594" cy="5941879"/>
          </a:xfrm>
          <a:prstGeom prst="rect">
            <a:avLst/>
          </a:prstGeom>
          <a:solidFill>
            <a:schemeClr val="accent6">
              <a:lumMod val="20000"/>
              <a:lumOff val="80000"/>
            </a:schemeClr>
          </a:solidFill>
        </p:spPr>
        <p:style>
          <a:lnRef idx="2">
            <a:schemeClr val="accent1"/>
          </a:lnRef>
          <a:fillRef idx="1">
            <a:schemeClr val="lt1"/>
          </a:fillRef>
          <a:effectRef idx="0">
            <a:schemeClr val="accent1"/>
          </a:effectRef>
          <a:fontRef idx="minor">
            <a:schemeClr val="dk1"/>
          </a:fontRef>
        </p:style>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chemeClr val="dk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800" kern="1200">
                <a:solidFill>
                  <a:schemeClr val="dk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400" kern="1200">
                <a:solidFill>
                  <a:schemeClr val="dk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2000" kern="1200">
                <a:solidFill>
                  <a:schemeClr val="dk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2000" kern="1200">
                <a:solidFill>
                  <a:schemeClr val="dk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dk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dk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dk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dk1"/>
                </a:solidFill>
                <a:latin typeface="+mn-lt"/>
                <a:ea typeface="+mn-ea"/>
                <a:cs typeface="+mn-cs"/>
              </a:defRPr>
            </a:lvl9pPr>
          </a:lstStyle>
          <a:p>
            <a:pPr algn="ctr"/>
            <a:r>
              <a:rPr lang="it-IT" dirty="0"/>
              <a:t> </a:t>
            </a:r>
            <a:r>
              <a:rPr lang="it-IT" sz="4400" dirty="0">
                <a:effectLst>
                  <a:outerShdw blurRad="38100" dist="38100" dir="2700000" algn="tl">
                    <a:srgbClr val="000000">
                      <a:alpha val="43137"/>
                    </a:srgbClr>
                  </a:outerShdw>
                </a:effectLst>
              </a:rPr>
              <a:t>Attraverso questo nuovo strumento, il beneficiario della prestazione deve </a:t>
            </a:r>
          </a:p>
          <a:p>
            <a:pPr algn="ctr"/>
            <a:r>
              <a:rPr lang="it-IT" sz="4400" u="sng" dirty="0">
                <a:solidFill>
                  <a:srgbClr val="FF0000"/>
                </a:solidFill>
                <a:effectLst>
                  <a:outerShdw blurRad="38100" dist="38100" dir="2700000" algn="tl">
                    <a:srgbClr val="000000">
                      <a:alpha val="43137"/>
                    </a:srgbClr>
                  </a:outerShdw>
                </a:effectLst>
              </a:rPr>
              <a:t>comunicare</a:t>
            </a:r>
            <a:r>
              <a:rPr lang="it-IT" sz="4400" dirty="0">
                <a:effectLst>
                  <a:outerShdw blurRad="38100" dist="38100" dir="2700000" algn="tl">
                    <a:srgbClr val="000000">
                      <a:alpha val="43137"/>
                    </a:srgbClr>
                  </a:outerShdw>
                </a:effectLst>
              </a:rPr>
              <a:t> </a:t>
            </a:r>
          </a:p>
          <a:p>
            <a:pPr algn="ctr"/>
            <a:r>
              <a:rPr lang="it-IT" sz="4400" dirty="0">
                <a:effectLst>
                  <a:outerShdw blurRad="38100" dist="38100" dir="2700000" algn="tl">
                    <a:srgbClr val="000000">
                      <a:alpha val="43137"/>
                    </a:srgbClr>
                  </a:outerShdw>
                </a:effectLst>
              </a:rPr>
              <a:t>ovvero </a:t>
            </a:r>
          </a:p>
          <a:p>
            <a:pPr algn="ctr"/>
            <a:r>
              <a:rPr lang="it-IT" sz="4400" u="sng" dirty="0">
                <a:solidFill>
                  <a:srgbClr val="FF0000"/>
                </a:solidFill>
                <a:effectLst>
                  <a:outerShdw blurRad="38100" dist="38100" dir="2700000" algn="tl">
                    <a:srgbClr val="000000">
                      <a:alpha val="43137"/>
                    </a:srgbClr>
                  </a:outerShdw>
                </a:effectLst>
              </a:rPr>
              <a:t>modificare</a:t>
            </a:r>
            <a:r>
              <a:rPr lang="it-IT" sz="4400" dirty="0">
                <a:solidFill>
                  <a:srgbClr val="FF0000"/>
                </a:solidFill>
                <a:effectLst>
                  <a:outerShdw blurRad="38100" dist="38100" dir="2700000" algn="tl">
                    <a:srgbClr val="000000">
                      <a:alpha val="43137"/>
                    </a:srgbClr>
                  </a:outerShdw>
                </a:effectLst>
              </a:rPr>
              <a:t> </a:t>
            </a:r>
          </a:p>
          <a:p>
            <a:pPr algn="ctr"/>
            <a:r>
              <a:rPr lang="it-IT" sz="4400" dirty="0">
                <a:effectLst>
                  <a:outerShdw blurRad="38100" dist="38100" dir="2700000" algn="tl">
                    <a:srgbClr val="000000">
                      <a:alpha val="43137"/>
                    </a:srgbClr>
                  </a:outerShdw>
                </a:effectLst>
              </a:rPr>
              <a:t>l’Iban sul quale deve essere eseguito il pagamento</a:t>
            </a:r>
          </a:p>
        </p:txBody>
      </p:sp>
      <p:sp>
        <p:nvSpPr>
          <p:cNvPr id="13" name="CasellaDiTesto 12">
            <a:extLst>
              <a:ext uri="{FF2B5EF4-FFF2-40B4-BE49-F238E27FC236}">
                <a16:creationId xmlns:a16="http://schemas.microsoft.com/office/drawing/2014/main" id="{988D595C-EDD7-412F-9A21-802378F01699}"/>
              </a:ext>
            </a:extLst>
          </p:cNvPr>
          <p:cNvSpPr txBox="1"/>
          <p:nvPr/>
        </p:nvSpPr>
        <p:spPr>
          <a:xfrm>
            <a:off x="186131" y="6314625"/>
            <a:ext cx="455023" cy="369332"/>
          </a:xfrm>
          <a:prstGeom prst="rect">
            <a:avLst/>
          </a:prstGeom>
          <a:noFill/>
        </p:spPr>
        <p:txBody>
          <a:bodyPr wrap="square" rtlCol="0">
            <a:spAutoFit/>
          </a:bodyPr>
          <a:lstStyle/>
          <a:p>
            <a:r>
              <a:rPr lang="it-IT" dirty="0"/>
              <a:t>98</a:t>
            </a:r>
          </a:p>
        </p:txBody>
      </p:sp>
    </p:spTree>
    <p:extLst>
      <p:ext uri="{BB962C8B-B14F-4D97-AF65-F5344CB8AC3E}">
        <p14:creationId xmlns:p14="http://schemas.microsoft.com/office/powerpoint/2010/main" val="98077995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4000" dirty="0">
                <a:solidFill>
                  <a:schemeClr val="bg1"/>
                </a:solidFill>
              </a:rPr>
              <a:t>Nuovo Sistema Unico Gestione Iban </a:t>
            </a:r>
            <a:br>
              <a:rPr lang="it-IT" sz="4000" dirty="0">
                <a:solidFill>
                  <a:schemeClr val="bg1"/>
                </a:solidFill>
              </a:rPr>
            </a:br>
            <a:r>
              <a:rPr lang="it-IT" sz="4000" dirty="0">
                <a:solidFill>
                  <a:schemeClr val="bg1"/>
                </a:solidFill>
              </a:rPr>
              <a:t>(SUGI)</a:t>
            </a:r>
            <a:endParaRPr lang="en-US" sz="3800" dirty="0">
              <a:solidFill>
                <a:schemeClr val="bg1"/>
              </a:solidFill>
            </a:endParaRPr>
          </a:p>
        </p:txBody>
      </p:sp>
      <p:sp>
        <p:nvSpPr>
          <p:cNvPr id="13" name="Rettangolo ad angolo ripiegato 12">
            <a:extLst>
              <a:ext uri="{FF2B5EF4-FFF2-40B4-BE49-F238E27FC236}">
                <a16:creationId xmlns:a16="http://schemas.microsoft.com/office/drawing/2014/main" id="{3FDF6F81-F760-4404-A78D-1FB1B5871BC5}"/>
              </a:ext>
            </a:extLst>
          </p:cNvPr>
          <p:cNvSpPr/>
          <p:nvPr/>
        </p:nvSpPr>
        <p:spPr>
          <a:xfrm>
            <a:off x="4037179" y="455479"/>
            <a:ext cx="7681055" cy="2881312"/>
          </a:xfrm>
          <a:prstGeom prst="foldedCorner">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400" dirty="0">
              <a:solidFill>
                <a:schemeClr val="tx1"/>
              </a:solidFill>
              <a:effectLst>
                <a:outerShdw blurRad="38100" dist="38100" dir="2700000" algn="tl">
                  <a:srgbClr val="000000">
                    <a:alpha val="43137"/>
                  </a:srgbClr>
                </a:outerShdw>
              </a:effectLst>
            </a:endParaRPr>
          </a:p>
          <a:p>
            <a:pPr algn="ctr"/>
            <a:endParaRPr lang="it-IT" sz="2400" dirty="0">
              <a:solidFill>
                <a:schemeClr val="tx1"/>
              </a:solidFill>
              <a:effectLst>
                <a:outerShdw blurRad="38100" dist="38100" dir="2700000" algn="tl">
                  <a:srgbClr val="000000">
                    <a:alpha val="43137"/>
                  </a:srgbClr>
                </a:outerShdw>
              </a:effectLst>
            </a:endParaRPr>
          </a:p>
          <a:p>
            <a:pPr algn="ctr"/>
            <a:r>
              <a:rPr lang="it-IT" sz="2800" dirty="0">
                <a:solidFill>
                  <a:schemeClr val="tx1"/>
                </a:solidFill>
                <a:effectLst>
                  <a:outerShdw blurRad="38100" dist="38100" dir="2700000" algn="tl">
                    <a:srgbClr val="000000">
                      <a:alpha val="43137"/>
                    </a:srgbClr>
                  </a:outerShdw>
                </a:effectLst>
              </a:rPr>
              <a:t> Il «</a:t>
            </a:r>
            <a:r>
              <a:rPr lang="it-IT" sz="2800" dirty="0">
                <a:solidFill>
                  <a:srgbClr val="FF0000"/>
                </a:solidFill>
                <a:effectLst>
                  <a:outerShdw blurRad="38100" dist="38100" dir="2700000" algn="tl">
                    <a:srgbClr val="000000">
                      <a:alpha val="43137"/>
                    </a:srgbClr>
                  </a:outerShdw>
                </a:effectLst>
              </a:rPr>
              <a:t>controllo di titolarità</a:t>
            </a:r>
            <a:r>
              <a:rPr lang="it-IT" sz="2800" dirty="0">
                <a:solidFill>
                  <a:schemeClr val="tx1"/>
                </a:solidFill>
                <a:effectLst>
                  <a:outerShdw blurRad="38100" dist="38100" dir="2700000" algn="tl">
                    <a:srgbClr val="000000">
                      <a:alpha val="43137"/>
                    </a:srgbClr>
                  </a:outerShdw>
                </a:effectLst>
              </a:rPr>
              <a:t>» </a:t>
            </a:r>
          </a:p>
          <a:p>
            <a:pPr algn="ctr"/>
            <a:r>
              <a:rPr lang="it-IT" sz="2800" dirty="0">
                <a:solidFill>
                  <a:schemeClr val="tx1"/>
                </a:solidFill>
                <a:effectLst>
                  <a:outerShdw blurRad="38100" dist="38100" dir="2700000" algn="tl">
                    <a:srgbClr val="000000">
                      <a:alpha val="43137"/>
                    </a:srgbClr>
                  </a:outerShdw>
                </a:effectLst>
              </a:rPr>
              <a:t>per verificare che il codice </a:t>
            </a:r>
            <a:r>
              <a:rPr lang="it-IT" sz="2800" b="1" dirty="0">
                <a:solidFill>
                  <a:schemeClr val="tx1"/>
                </a:solidFill>
                <a:effectLst>
                  <a:outerShdw blurRad="38100" dist="38100" dir="2700000" algn="tl">
                    <a:srgbClr val="000000">
                      <a:alpha val="43137"/>
                    </a:srgbClr>
                  </a:outerShdw>
                </a:effectLst>
              </a:rPr>
              <a:t>IBAN </a:t>
            </a:r>
            <a:r>
              <a:rPr lang="it-IT" sz="2800" dirty="0">
                <a:solidFill>
                  <a:schemeClr val="tx1"/>
                </a:solidFill>
                <a:effectLst>
                  <a:outerShdw blurRad="38100" dist="38100" dir="2700000" algn="tl">
                    <a:srgbClr val="000000">
                      <a:alpha val="43137"/>
                    </a:srgbClr>
                  </a:outerShdw>
                </a:effectLst>
              </a:rPr>
              <a:t>del conto corrente o dello strumento finanziario sul quale si sta richiedendo il pagamento della prestazione risulti intestato o cointestato al </a:t>
            </a:r>
          </a:p>
          <a:p>
            <a:pPr algn="ctr"/>
            <a:r>
              <a:rPr lang="it-IT" sz="2800" b="1" dirty="0">
                <a:solidFill>
                  <a:schemeClr val="tx1"/>
                </a:solidFill>
                <a:effectLst>
                  <a:outerShdw blurRad="38100" dist="38100" dir="2700000" algn="tl">
                    <a:srgbClr val="000000">
                      <a:alpha val="43137"/>
                    </a:srgbClr>
                  </a:outerShdw>
                </a:effectLst>
              </a:rPr>
              <a:t>codice fiscale </a:t>
            </a:r>
            <a:r>
              <a:rPr lang="it-IT" sz="2800" dirty="0">
                <a:solidFill>
                  <a:schemeClr val="tx1"/>
                </a:solidFill>
                <a:effectLst>
                  <a:outerShdw blurRad="38100" dist="38100" dir="2700000" algn="tl">
                    <a:srgbClr val="000000">
                      <a:alpha val="43137"/>
                    </a:srgbClr>
                  </a:outerShdw>
                </a:effectLst>
              </a:rPr>
              <a:t>del richiedente</a:t>
            </a:r>
          </a:p>
          <a:p>
            <a:pPr algn="ctr"/>
            <a:endParaRPr lang="it-IT" dirty="0"/>
          </a:p>
        </p:txBody>
      </p:sp>
      <p:sp>
        <p:nvSpPr>
          <p:cNvPr id="14" name="Rettangolo ad angolo ripiegato 13">
            <a:extLst>
              <a:ext uri="{FF2B5EF4-FFF2-40B4-BE49-F238E27FC236}">
                <a16:creationId xmlns:a16="http://schemas.microsoft.com/office/drawing/2014/main" id="{1056D5FA-DA97-41F2-AA18-2C1058EFBF73}"/>
              </a:ext>
            </a:extLst>
          </p:cNvPr>
          <p:cNvSpPr/>
          <p:nvPr/>
        </p:nvSpPr>
        <p:spPr>
          <a:xfrm>
            <a:off x="4037178" y="3517768"/>
            <a:ext cx="7681055" cy="2881312"/>
          </a:xfrm>
          <a:prstGeom prst="foldedCorner">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400" dirty="0">
              <a:solidFill>
                <a:schemeClr val="tx1"/>
              </a:solidFill>
              <a:effectLst>
                <a:outerShdw blurRad="38100" dist="38100" dir="2700000" algn="tl">
                  <a:srgbClr val="000000">
                    <a:alpha val="43137"/>
                  </a:srgbClr>
                </a:outerShdw>
              </a:effectLst>
            </a:endParaRPr>
          </a:p>
          <a:p>
            <a:pPr algn="ctr"/>
            <a:endParaRPr lang="it-IT" sz="2400" dirty="0">
              <a:solidFill>
                <a:schemeClr val="tx1"/>
              </a:solidFill>
              <a:effectLst>
                <a:outerShdw blurRad="38100" dist="38100" dir="2700000" algn="tl">
                  <a:srgbClr val="000000">
                    <a:alpha val="43137"/>
                  </a:srgbClr>
                </a:outerShdw>
              </a:effectLst>
            </a:endParaRPr>
          </a:p>
          <a:p>
            <a:pPr algn="ctr"/>
            <a:r>
              <a:rPr lang="it-IT" sz="2800" dirty="0">
                <a:solidFill>
                  <a:schemeClr val="tx1"/>
                </a:solidFill>
                <a:effectLst>
                  <a:outerShdw blurRad="38100" dist="38100" dir="2700000" algn="tl">
                    <a:srgbClr val="000000">
                      <a:alpha val="43137"/>
                    </a:srgbClr>
                  </a:outerShdw>
                </a:effectLst>
              </a:rPr>
              <a:t> La verifica sulla presenza dell’IBAN nella </a:t>
            </a:r>
          </a:p>
          <a:p>
            <a:pPr algn="ctr"/>
            <a:r>
              <a:rPr lang="it-IT" sz="2800" dirty="0">
                <a:solidFill>
                  <a:srgbClr val="FF0000"/>
                </a:solidFill>
                <a:effectLst>
                  <a:outerShdw blurRad="38100" dist="38100" dir="2700000" algn="tl">
                    <a:srgbClr val="000000">
                      <a:alpha val="43137"/>
                    </a:srgbClr>
                  </a:outerShdw>
                </a:effectLst>
              </a:rPr>
              <a:t>black list </a:t>
            </a:r>
          </a:p>
          <a:p>
            <a:pPr algn="ctr"/>
            <a:r>
              <a:rPr lang="it-IT" sz="2800" dirty="0">
                <a:solidFill>
                  <a:schemeClr val="tx1"/>
                </a:solidFill>
                <a:effectLst>
                  <a:outerShdw blurRad="38100" dist="38100" dir="2700000" algn="tl">
                    <a:srgbClr val="000000">
                      <a:alpha val="43137"/>
                    </a:srgbClr>
                  </a:outerShdw>
                </a:effectLst>
              </a:rPr>
              <a:t>dell’Istituto per bloccare il relativo pagamento</a:t>
            </a:r>
            <a:endParaRPr lang="it-IT" sz="2800" dirty="0"/>
          </a:p>
        </p:txBody>
      </p:sp>
      <p:sp>
        <p:nvSpPr>
          <p:cNvPr id="15" name="Connettore 14">
            <a:extLst>
              <a:ext uri="{FF2B5EF4-FFF2-40B4-BE49-F238E27FC236}">
                <a16:creationId xmlns:a16="http://schemas.microsoft.com/office/drawing/2014/main" id="{1CAEA093-2925-439B-A216-B6B4DF339BFF}"/>
              </a:ext>
            </a:extLst>
          </p:cNvPr>
          <p:cNvSpPr/>
          <p:nvPr/>
        </p:nvSpPr>
        <p:spPr>
          <a:xfrm>
            <a:off x="326571" y="4310089"/>
            <a:ext cx="3554141" cy="208899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t-IT" sz="2000" dirty="0">
                <a:solidFill>
                  <a:srgbClr val="FF0000"/>
                </a:solidFill>
                <a:effectLst>
                  <a:outerShdw blurRad="38100" dist="38100" dir="2700000" algn="tl">
                    <a:srgbClr val="000000">
                      <a:alpha val="43137"/>
                    </a:srgbClr>
                  </a:outerShdw>
                </a:effectLst>
              </a:rPr>
              <a:t>Il </a:t>
            </a:r>
            <a:r>
              <a:rPr lang="it-IT" sz="2000" b="1" dirty="0">
                <a:solidFill>
                  <a:srgbClr val="FF0000"/>
                </a:solidFill>
                <a:effectLst>
                  <a:outerShdw blurRad="38100" dist="38100" dir="2700000" algn="tl">
                    <a:srgbClr val="000000">
                      <a:alpha val="43137"/>
                    </a:srgbClr>
                  </a:outerShdw>
                </a:effectLst>
              </a:rPr>
              <a:t>questa fase il sistema si collega al Controllo Unificato Pagamenti (SCUP) per effettuare:</a:t>
            </a:r>
            <a:endParaRPr lang="it-IT" sz="2000" dirty="0">
              <a:solidFill>
                <a:srgbClr val="FF0000"/>
              </a:solidFill>
              <a:effectLst>
                <a:outerShdw blurRad="38100" dist="38100" dir="2700000" algn="tl">
                  <a:srgbClr val="000000">
                    <a:alpha val="43137"/>
                  </a:srgbClr>
                </a:outerShdw>
              </a:effectLst>
            </a:endParaRPr>
          </a:p>
        </p:txBody>
      </p:sp>
      <p:sp>
        <p:nvSpPr>
          <p:cNvPr id="12" name="CasellaDiTesto 11">
            <a:extLst>
              <a:ext uri="{FF2B5EF4-FFF2-40B4-BE49-F238E27FC236}">
                <a16:creationId xmlns:a16="http://schemas.microsoft.com/office/drawing/2014/main" id="{E247BE28-807A-4A6E-BCFF-B11CDEC72C50}"/>
              </a:ext>
            </a:extLst>
          </p:cNvPr>
          <p:cNvSpPr txBox="1"/>
          <p:nvPr/>
        </p:nvSpPr>
        <p:spPr>
          <a:xfrm>
            <a:off x="186131" y="6314625"/>
            <a:ext cx="455023" cy="369332"/>
          </a:xfrm>
          <a:prstGeom prst="rect">
            <a:avLst/>
          </a:prstGeom>
          <a:noFill/>
        </p:spPr>
        <p:txBody>
          <a:bodyPr wrap="square" rtlCol="0">
            <a:spAutoFit/>
          </a:bodyPr>
          <a:lstStyle/>
          <a:p>
            <a:r>
              <a:rPr lang="it-IT" dirty="0"/>
              <a:t>99</a:t>
            </a:r>
          </a:p>
        </p:txBody>
      </p:sp>
    </p:spTree>
    <p:extLst>
      <p:ext uri="{BB962C8B-B14F-4D97-AF65-F5344CB8AC3E}">
        <p14:creationId xmlns:p14="http://schemas.microsoft.com/office/powerpoint/2010/main" val="249283278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fontScale="25000" lnSpcReduction="20000"/>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algn="ctr"/>
            <a:r>
              <a:rPr lang="it-IT" sz="14400" dirty="0"/>
              <a:t>E’ stato creato un Cruscotto che consente ai cittadini o patronati (in possesso di opportuna delega per la consultazione delle posizioni retributive del cittadino), di consultare in tempo reale l’ammontare degli </a:t>
            </a:r>
            <a:r>
              <a:rPr lang="it-IT" sz="14400" b="1" dirty="0"/>
              <a:t>Accantonamenti TFR </a:t>
            </a:r>
            <a:r>
              <a:rPr lang="it-IT" sz="14400" dirty="0"/>
              <a:t>dei dipendenti pubblici.</a:t>
            </a:r>
          </a:p>
          <a:p>
            <a:pPr algn="ctr"/>
            <a:r>
              <a:rPr lang="it-IT" sz="14400" dirty="0"/>
              <a:t>Accedendo al servizio è possibile visualizzare l’</a:t>
            </a:r>
            <a:r>
              <a:rPr lang="it-IT" sz="14400" b="1" dirty="0"/>
              <a:t>elenco dei periodi retributivi</a:t>
            </a:r>
            <a:r>
              <a:rPr lang="it-IT" sz="14400" dirty="0"/>
              <a:t> recuperati dagli archivi di </a:t>
            </a:r>
            <a:r>
              <a:rPr lang="it-IT" sz="14400" b="1" dirty="0"/>
              <a:t>Posizione Assicurativa</a:t>
            </a:r>
            <a:r>
              <a:rPr lang="it-IT" sz="14400" dirty="0"/>
              <a:t> e il relativo dettaglio dei </a:t>
            </a:r>
            <a:r>
              <a:rPr lang="it-IT" sz="14400" b="1" dirty="0"/>
              <a:t>dati utili al calcolo del TFR</a:t>
            </a:r>
            <a:endParaRPr lang="it-IT" sz="14400" dirty="0"/>
          </a:p>
          <a:p>
            <a:endParaRPr lang="it-IT" sz="30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4000" dirty="0">
                <a:solidFill>
                  <a:schemeClr val="bg1"/>
                </a:solidFill>
              </a:rPr>
              <a:t>Cruscotto</a:t>
            </a:r>
            <a:r>
              <a:rPr lang="it-IT" sz="3200" dirty="0">
                <a:solidFill>
                  <a:schemeClr val="bg1"/>
                </a:solidFill>
              </a:rPr>
              <a:t> accantonamenti</a:t>
            </a:r>
            <a:endParaRPr lang="en-US" sz="3200" dirty="0">
              <a:solidFill>
                <a:schemeClr val="bg1"/>
              </a:solidFill>
            </a:endParaRPr>
          </a:p>
        </p:txBody>
      </p:sp>
      <p:sp>
        <p:nvSpPr>
          <p:cNvPr id="10" name="Connettore 9">
            <a:extLst>
              <a:ext uri="{FF2B5EF4-FFF2-40B4-BE49-F238E27FC236}">
                <a16:creationId xmlns:a16="http://schemas.microsoft.com/office/drawing/2014/main" id="{727A3508-9855-4C94-AAE1-5F390390AD48}"/>
              </a:ext>
            </a:extLst>
          </p:cNvPr>
          <p:cNvSpPr/>
          <p:nvPr/>
        </p:nvSpPr>
        <p:spPr>
          <a:xfrm>
            <a:off x="326571" y="4320955"/>
            <a:ext cx="3554141" cy="208899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3600" dirty="0">
                <a:solidFill>
                  <a:srgbClr val="FF0000"/>
                </a:solidFill>
                <a:effectLst>
                  <a:outerShdw blurRad="38100" dist="38100" dir="2700000" algn="tl">
                    <a:srgbClr val="000000">
                      <a:alpha val="43137"/>
                    </a:srgbClr>
                  </a:outerShdw>
                </a:effectLst>
              </a:rPr>
              <a:t>Descrizione</a:t>
            </a:r>
          </a:p>
        </p:txBody>
      </p:sp>
      <p:sp>
        <p:nvSpPr>
          <p:cNvPr id="12" name="CasellaDiTesto 11">
            <a:extLst>
              <a:ext uri="{FF2B5EF4-FFF2-40B4-BE49-F238E27FC236}">
                <a16:creationId xmlns:a16="http://schemas.microsoft.com/office/drawing/2014/main" id="{EBD5570F-9811-4F10-A67F-9A5978307B3E}"/>
              </a:ext>
            </a:extLst>
          </p:cNvPr>
          <p:cNvSpPr txBox="1"/>
          <p:nvPr/>
        </p:nvSpPr>
        <p:spPr>
          <a:xfrm>
            <a:off x="186131" y="6314625"/>
            <a:ext cx="591109" cy="369332"/>
          </a:xfrm>
          <a:prstGeom prst="rect">
            <a:avLst/>
          </a:prstGeom>
          <a:noFill/>
        </p:spPr>
        <p:txBody>
          <a:bodyPr wrap="square" rtlCol="0">
            <a:spAutoFit/>
          </a:bodyPr>
          <a:lstStyle/>
          <a:p>
            <a:r>
              <a:rPr lang="it-IT" dirty="0"/>
              <a:t>100</a:t>
            </a:r>
          </a:p>
        </p:txBody>
      </p:sp>
    </p:spTree>
    <p:extLst>
      <p:ext uri="{BB962C8B-B14F-4D97-AF65-F5344CB8AC3E}">
        <p14:creationId xmlns:p14="http://schemas.microsoft.com/office/powerpoint/2010/main" val="5864424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olo 1">
            <a:extLst>
              <a:ext uri="{FF2B5EF4-FFF2-40B4-BE49-F238E27FC236}">
                <a16:creationId xmlns:a16="http://schemas.microsoft.com/office/drawing/2014/main" id="{F1428F2E-1E96-4FB0-BC71-C82B00DD5F1E}"/>
              </a:ext>
            </a:extLst>
          </p:cNvPr>
          <p:cNvSpPr>
            <a:spLocks noGrp="1"/>
          </p:cNvSpPr>
          <p:nvPr>
            <p:ph type="title"/>
          </p:nvPr>
        </p:nvSpPr>
        <p:spPr>
          <a:xfrm>
            <a:off x="777240" y="731519"/>
            <a:ext cx="2845191" cy="3237579"/>
          </a:xfrm>
          <a:solidFill>
            <a:srgbClr val="0070C0"/>
          </a:solidFill>
        </p:spPr>
        <p:txBody>
          <a:bodyPr>
            <a:normAutofit/>
          </a:bodyPr>
          <a:lstStyle/>
          <a:p>
            <a:pPr algn="ctr"/>
            <a:r>
              <a:rPr lang="en-US" sz="2800" dirty="0">
                <a:solidFill>
                  <a:schemeClr val="bg1"/>
                </a:solidFill>
              </a:rPr>
              <a:t>Realizzazione nuovo Processo Integrato tra TFR e PA</a:t>
            </a:r>
            <a:endParaRPr lang="en-US" sz="2800" dirty="0">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40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6" name="Connettore 5">
            <a:extLst>
              <a:ext uri="{FF2B5EF4-FFF2-40B4-BE49-F238E27FC236}">
                <a16:creationId xmlns:a16="http://schemas.microsoft.com/office/drawing/2014/main" id="{99E8BDAE-1FC0-4FCA-8C78-2BA6D39AD25B}"/>
              </a:ext>
            </a:extLst>
          </p:cNvPr>
          <p:cNvSpPr/>
          <p:nvPr/>
        </p:nvSpPr>
        <p:spPr>
          <a:xfrm>
            <a:off x="458921" y="4249312"/>
            <a:ext cx="3303182" cy="2295179"/>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b="1" dirty="0">
                <a:solidFill>
                  <a:srgbClr val="FF0000"/>
                </a:solidFill>
                <a:effectLst>
                  <a:outerShdw blurRad="38100" dist="38100" dir="2700000" algn="tl">
                    <a:srgbClr val="000000">
                      <a:alpha val="43137"/>
                    </a:srgbClr>
                  </a:outerShdw>
                </a:effectLst>
              </a:rPr>
              <a:t>Caratteristiche del nuovo Processo integrato tra TFR e PA per la liquidazione del TFR:</a:t>
            </a:r>
          </a:p>
        </p:txBody>
      </p:sp>
      <p:pic>
        <p:nvPicPr>
          <p:cNvPr id="12" name="Immagine 11">
            <a:extLst>
              <a:ext uri="{FF2B5EF4-FFF2-40B4-BE49-F238E27FC236}">
                <a16:creationId xmlns:a16="http://schemas.microsoft.com/office/drawing/2014/main" id="{39024276-25C1-4967-918B-710206A3F797}"/>
              </a:ext>
            </a:extLst>
          </p:cNvPr>
          <p:cNvPicPr>
            <a:picLocks noChangeAspect="1"/>
          </p:cNvPicPr>
          <p:nvPr/>
        </p:nvPicPr>
        <p:blipFill>
          <a:blip r:embed="rId3"/>
          <a:stretch>
            <a:fillRect/>
          </a:stretch>
        </p:blipFill>
        <p:spPr>
          <a:xfrm>
            <a:off x="4044599" y="457200"/>
            <a:ext cx="7681054" cy="5941879"/>
          </a:xfrm>
          <a:prstGeom prst="rect">
            <a:avLst/>
          </a:prstGeom>
        </p:spPr>
      </p:pic>
      <p:sp>
        <p:nvSpPr>
          <p:cNvPr id="10" name="CasellaDiTesto 9">
            <a:extLst>
              <a:ext uri="{FF2B5EF4-FFF2-40B4-BE49-F238E27FC236}">
                <a16:creationId xmlns:a16="http://schemas.microsoft.com/office/drawing/2014/main" id="{4B462ED9-E475-41AB-A7C8-8A811C9E05BC}"/>
              </a:ext>
            </a:extLst>
          </p:cNvPr>
          <p:cNvSpPr txBox="1"/>
          <p:nvPr/>
        </p:nvSpPr>
        <p:spPr>
          <a:xfrm>
            <a:off x="186131" y="6314625"/>
            <a:ext cx="455023" cy="369332"/>
          </a:xfrm>
          <a:prstGeom prst="rect">
            <a:avLst/>
          </a:prstGeom>
          <a:noFill/>
        </p:spPr>
        <p:txBody>
          <a:bodyPr wrap="square" rtlCol="0">
            <a:spAutoFit/>
          </a:bodyPr>
          <a:lstStyle/>
          <a:p>
            <a:r>
              <a:rPr lang="it-IT" dirty="0"/>
              <a:t>9</a:t>
            </a:r>
          </a:p>
        </p:txBody>
      </p:sp>
    </p:spTree>
    <p:extLst>
      <p:ext uri="{BB962C8B-B14F-4D97-AF65-F5344CB8AC3E}">
        <p14:creationId xmlns:p14="http://schemas.microsoft.com/office/powerpoint/2010/main" val="275521931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4000" dirty="0">
                <a:solidFill>
                  <a:schemeClr val="bg1"/>
                </a:solidFill>
              </a:rPr>
              <a:t>Cruscotto</a:t>
            </a:r>
            <a:r>
              <a:rPr lang="it-IT" sz="3200" dirty="0">
                <a:solidFill>
                  <a:schemeClr val="bg1"/>
                </a:solidFill>
              </a:rPr>
              <a:t> accantonamenti</a:t>
            </a:r>
            <a:endParaRPr lang="en-US" sz="3200" dirty="0">
              <a:solidFill>
                <a:schemeClr val="bg1"/>
              </a:solidFill>
            </a:endParaRPr>
          </a:p>
        </p:txBody>
      </p:sp>
      <p:sp>
        <p:nvSpPr>
          <p:cNvPr id="10" name="Connettore 9">
            <a:extLst>
              <a:ext uri="{FF2B5EF4-FFF2-40B4-BE49-F238E27FC236}">
                <a16:creationId xmlns:a16="http://schemas.microsoft.com/office/drawing/2014/main" id="{727A3508-9855-4C94-AAE1-5F390390AD48}"/>
              </a:ext>
            </a:extLst>
          </p:cNvPr>
          <p:cNvSpPr/>
          <p:nvPr/>
        </p:nvSpPr>
        <p:spPr>
          <a:xfrm>
            <a:off x="326571" y="4320955"/>
            <a:ext cx="3554141" cy="208899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t-IT" dirty="0">
                <a:solidFill>
                  <a:srgbClr val="FF0000"/>
                </a:solidFill>
                <a:effectLst>
                  <a:outerShdw blurRad="38100" dist="38100" dir="2700000" algn="tl">
                    <a:srgbClr val="000000">
                      <a:alpha val="43137"/>
                    </a:srgbClr>
                  </a:outerShdw>
                </a:effectLst>
              </a:rPr>
              <a:t>Il </a:t>
            </a:r>
            <a:r>
              <a:rPr lang="it-IT" b="1" dirty="0">
                <a:solidFill>
                  <a:srgbClr val="FF0000"/>
                </a:solidFill>
                <a:effectLst>
                  <a:outerShdw blurRad="38100" dist="38100" dir="2700000" algn="tl">
                    <a:srgbClr val="000000">
                      <a:alpha val="43137"/>
                    </a:srgbClr>
                  </a:outerShdw>
                </a:effectLst>
              </a:rPr>
              <a:t>servizio web </a:t>
            </a:r>
            <a:r>
              <a:rPr lang="it-IT" dirty="0">
                <a:solidFill>
                  <a:srgbClr val="FF0000"/>
                </a:solidFill>
                <a:effectLst>
                  <a:outerShdw blurRad="38100" dist="38100" dir="2700000" algn="tl">
                    <a:srgbClr val="000000">
                      <a:alpha val="43137"/>
                    </a:srgbClr>
                  </a:outerShdw>
                </a:effectLst>
              </a:rPr>
              <a:t>è accessibile direttamente dal Portale Istituzionale, visibile nell’elenco dei servizi (Prestazione e Servizi </a:t>
            </a:r>
            <a:r>
              <a:rPr lang="it-IT" dirty="0">
                <a:solidFill>
                  <a:srgbClr val="FF0000"/>
                </a:solidFill>
                <a:effectLst>
                  <a:outerShdw blurRad="38100" dist="38100" dir="2700000" algn="tl">
                    <a:srgbClr val="000000">
                      <a:alpha val="43137"/>
                    </a:srgbClr>
                  </a:outerShdw>
                </a:effectLst>
                <a:sym typeface="Wingdings" panose="05000000000000000000" pitchFamily="2" charset="2"/>
              </a:rPr>
              <a:t> </a:t>
            </a:r>
            <a:r>
              <a:rPr lang="it-IT" i="1" dirty="0">
                <a:solidFill>
                  <a:srgbClr val="FF0000"/>
                </a:solidFill>
                <a:effectLst>
                  <a:outerShdw blurRad="38100" dist="38100" dir="2700000" algn="tl">
                    <a:srgbClr val="000000">
                      <a:alpha val="43137"/>
                    </a:srgbClr>
                  </a:outerShdw>
                </a:effectLst>
                <a:sym typeface="Wingdings" panose="05000000000000000000" pitchFamily="2" charset="2"/>
              </a:rPr>
              <a:t>Servizi</a:t>
            </a:r>
            <a:r>
              <a:rPr lang="it-IT" dirty="0">
                <a:solidFill>
                  <a:srgbClr val="FF0000"/>
                </a:solidFill>
                <a:effectLst>
                  <a:outerShdw blurRad="38100" dist="38100" dir="2700000" algn="tl">
                    <a:srgbClr val="000000">
                      <a:alpha val="43137"/>
                    </a:srgbClr>
                  </a:outerShdw>
                </a:effectLst>
                <a:sym typeface="Wingdings" panose="05000000000000000000" pitchFamily="2" charset="2"/>
              </a:rPr>
              <a:t>)</a:t>
            </a:r>
            <a:endParaRPr lang="it-IT" dirty="0">
              <a:solidFill>
                <a:srgbClr val="FF0000"/>
              </a:solidFill>
              <a:effectLst>
                <a:outerShdw blurRad="38100" dist="38100" dir="2700000" algn="tl">
                  <a:srgbClr val="000000">
                    <a:alpha val="43137"/>
                  </a:srgbClr>
                </a:outerShdw>
              </a:effectLst>
            </a:endParaRPr>
          </a:p>
        </p:txBody>
      </p:sp>
      <p:pic>
        <p:nvPicPr>
          <p:cNvPr id="12" name="Immagine 11">
            <a:extLst>
              <a:ext uri="{FF2B5EF4-FFF2-40B4-BE49-F238E27FC236}">
                <a16:creationId xmlns:a16="http://schemas.microsoft.com/office/drawing/2014/main" id="{D87F1903-B9CC-4F17-B53C-BE694DAC570C}"/>
              </a:ext>
            </a:extLst>
          </p:cNvPr>
          <p:cNvPicPr>
            <a:picLocks noChangeAspect="1"/>
          </p:cNvPicPr>
          <p:nvPr/>
        </p:nvPicPr>
        <p:blipFill>
          <a:blip r:embed="rId3"/>
          <a:stretch>
            <a:fillRect/>
          </a:stretch>
        </p:blipFill>
        <p:spPr>
          <a:xfrm>
            <a:off x="4037179" y="448054"/>
            <a:ext cx="7681054" cy="3971173"/>
          </a:xfrm>
          <a:prstGeom prst="rect">
            <a:avLst/>
          </a:prstGeom>
          <a:effectLst>
            <a:outerShdw blurRad="50800" dist="38100" dir="2700000" algn="tl" rotWithShape="0">
              <a:prstClr val="black">
                <a:alpha val="40000"/>
              </a:prstClr>
            </a:outerShdw>
          </a:effectLst>
        </p:spPr>
      </p:pic>
      <p:pic>
        <p:nvPicPr>
          <p:cNvPr id="13" name="Immagine 12">
            <a:extLst>
              <a:ext uri="{FF2B5EF4-FFF2-40B4-BE49-F238E27FC236}">
                <a16:creationId xmlns:a16="http://schemas.microsoft.com/office/drawing/2014/main" id="{62933E46-1DC2-4254-8D79-6DC4A1A3BABF}"/>
              </a:ext>
            </a:extLst>
          </p:cNvPr>
          <p:cNvPicPr>
            <a:picLocks noChangeAspect="1"/>
          </p:cNvPicPr>
          <p:nvPr/>
        </p:nvPicPr>
        <p:blipFill>
          <a:blip r:embed="rId4"/>
          <a:stretch>
            <a:fillRect/>
          </a:stretch>
        </p:blipFill>
        <p:spPr>
          <a:xfrm>
            <a:off x="4020485" y="4582438"/>
            <a:ext cx="7712594" cy="1816641"/>
          </a:xfrm>
          <a:prstGeom prst="rect">
            <a:avLst/>
          </a:prstGeom>
          <a:effectLst>
            <a:outerShdw blurRad="50800" dist="38100" dir="2700000" algn="tl" rotWithShape="0">
              <a:prstClr val="black">
                <a:alpha val="40000"/>
              </a:prstClr>
            </a:outerShdw>
          </a:effectLst>
        </p:spPr>
      </p:pic>
      <p:sp>
        <p:nvSpPr>
          <p:cNvPr id="14" name="CasellaDiTesto 13">
            <a:extLst>
              <a:ext uri="{FF2B5EF4-FFF2-40B4-BE49-F238E27FC236}">
                <a16:creationId xmlns:a16="http://schemas.microsoft.com/office/drawing/2014/main" id="{F355D2BD-3EE4-4402-994A-669078DAA455}"/>
              </a:ext>
            </a:extLst>
          </p:cNvPr>
          <p:cNvSpPr txBox="1"/>
          <p:nvPr/>
        </p:nvSpPr>
        <p:spPr>
          <a:xfrm>
            <a:off x="186131" y="6314625"/>
            <a:ext cx="591109" cy="369332"/>
          </a:xfrm>
          <a:prstGeom prst="rect">
            <a:avLst/>
          </a:prstGeom>
          <a:noFill/>
        </p:spPr>
        <p:txBody>
          <a:bodyPr wrap="square" rtlCol="0">
            <a:spAutoFit/>
          </a:bodyPr>
          <a:lstStyle/>
          <a:p>
            <a:r>
              <a:rPr lang="it-IT" dirty="0"/>
              <a:t>101</a:t>
            </a:r>
          </a:p>
        </p:txBody>
      </p:sp>
    </p:spTree>
    <p:extLst>
      <p:ext uri="{BB962C8B-B14F-4D97-AF65-F5344CB8AC3E}">
        <p14:creationId xmlns:p14="http://schemas.microsoft.com/office/powerpoint/2010/main" val="362367402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4000" dirty="0">
                <a:solidFill>
                  <a:schemeClr val="bg1"/>
                </a:solidFill>
              </a:rPr>
              <a:t>Cruscotto</a:t>
            </a:r>
            <a:r>
              <a:rPr lang="it-IT" sz="3200" dirty="0">
                <a:solidFill>
                  <a:schemeClr val="bg1"/>
                </a:solidFill>
              </a:rPr>
              <a:t> accantonamenti</a:t>
            </a:r>
            <a:endParaRPr lang="en-US" sz="3200" dirty="0">
              <a:solidFill>
                <a:schemeClr val="bg1"/>
              </a:solidFill>
            </a:endParaRPr>
          </a:p>
        </p:txBody>
      </p:sp>
      <p:sp>
        <p:nvSpPr>
          <p:cNvPr id="10" name="Connettore 9">
            <a:extLst>
              <a:ext uri="{FF2B5EF4-FFF2-40B4-BE49-F238E27FC236}">
                <a16:creationId xmlns:a16="http://schemas.microsoft.com/office/drawing/2014/main" id="{727A3508-9855-4C94-AAE1-5F390390AD48}"/>
              </a:ext>
            </a:extLst>
          </p:cNvPr>
          <p:cNvSpPr/>
          <p:nvPr/>
        </p:nvSpPr>
        <p:spPr>
          <a:xfrm>
            <a:off x="326571" y="4320955"/>
            <a:ext cx="3554141" cy="208899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3600" dirty="0">
                <a:solidFill>
                  <a:srgbClr val="FF0000"/>
                </a:solidFill>
              </a:rPr>
              <a:t>DATI RETRIBUTIVI</a:t>
            </a:r>
          </a:p>
        </p:txBody>
      </p:sp>
      <p:sp>
        <p:nvSpPr>
          <p:cNvPr id="14" name="Segnaposto contenuto 2">
            <a:extLst>
              <a:ext uri="{FF2B5EF4-FFF2-40B4-BE49-F238E27FC236}">
                <a16:creationId xmlns:a16="http://schemas.microsoft.com/office/drawing/2014/main" id="{D95EB507-3FFC-4BB4-ACC9-DB0CDFD93986}"/>
              </a:ext>
            </a:extLst>
          </p:cNvPr>
          <p:cNvSpPr txBox="1">
            <a:spLocks/>
          </p:cNvSpPr>
          <p:nvPr/>
        </p:nvSpPr>
        <p:spPr>
          <a:xfrm>
            <a:off x="4044601" y="455479"/>
            <a:ext cx="7688477" cy="1765207"/>
          </a:xfrm>
          <a:prstGeom prst="rect">
            <a:avLst/>
          </a:prstGeom>
        </p:spPr>
        <p:txBody>
          <a:bodyPr vert="horz" lIns="91440" tIns="45720" rIns="91440" bIns="45720" rtlCol="0">
            <a:normAutofit fontScale="77500" lnSpcReduction="20000"/>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r>
              <a:rPr lang="it-IT" dirty="0"/>
              <a:t>La schermata </a:t>
            </a:r>
            <a:r>
              <a:rPr lang="it-IT" i="1" dirty="0"/>
              <a:t>Dati Retributivi </a:t>
            </a:r>
            <a:r>
              <a:rPr lang="it-IT" dirty="0"/>
              <a:t>mostra l’elenco dei </a:t>
            </a:r>
            <a:r>
              <a:rPr lang="it-IT" b="1" dirty="0"/>
              <a:t>periodi retributivi </a:t>
            </a:r>
            <a:r>
              <a:rPr lang="it-IT" dirty="0"/>
              <a:t>restituiti da Posizione Assicurativa, privi di pratiche di TFR liquidate. </a:t>
            </a:r>
          </a:p>
          <a:p>
            <a:r>
              <a:rPr lang="it-IT" dirty="0"/>
              <a:t>Il criterio di suddivisione dei periodi utili al calcolo del TFR rispetta la logica di interruzione del </a:t>
            </a:r>
            <a:r>
              <a:rPr lang="it-IT" b="1" dirty="0"/>
              <a:t>periodo lavorativo</a:t>
            </a:r>
            <a:r>
              <a:rPr lang="it-IT" dirty="0"/>
              <a:t>.</a:t>
            </a:r>
          </a:p>
          <a:p>
            <a:endParaRPr lang="it-IT" dirty="0"/>
          </a:p>
        </p:txBody>
      </p:sp>
      <p:pic>
        <p:nvPicPr>
          <p:cNvPr id="15" name="Immagine 14">
            <a:extLst>
              <a:ext uri="{FF2B5EF4-FFF2-40B4-BE49-F238E27FC236}">
                <a16:creationId xmlns:a16="http://schemas.microsoft.com/office/drawing/2014/main" id="{CFB8D431-5DB6-4ECE-BC79-8EE03EEDC61D}"/>
              </a:ext>
            </a:extLst>
          </p:cNvPr>
          <p:cNvPicPr>
            <a:picLocks noChangeAspect="1"/>
          </p:cNvPicPr>
          <p:nvPr/>
        </p:nvPicPr>
        <p:blipFill>
          <a:blip r:embed="rId3"/>
          <a:stretch>
            <a:fillRect/>
          </a:stretch>
        </p:blipFill>
        <p:spPr>
          <a:xfrm>
            <a:off x="4037178" y="1998617"/>
            <a:ext cx="7681055" cy="4400463"/>
          </a:xfrm>
          <a:prstGeom prst="rect">
            <a:avLst/>
          </a:prstGeom>
          <a:effectLst>
            <a:outerShdw blurRad="50800" dist="38100" dir="2700000" algn="tl" rotWithShape="0">
              <a:prstClr val="black">
                <a:alpha val="40000"/>
              </a:prstClr>
            </a:outerShdw>
          </a:effectLst>
        </p:spPr>
      </p:pic>
      <p:sp>
        <p:nvSpPr>
          <p:cNvPr id="12" name="CasellaDiTesto 11">
            <a:extLst>
              <a:ext uri="{FF2B5EF4-FFF2-40B4-BE49-F238E27FC236}">
                <a16:creationId xmlns:a16="http://schemas.microsoft.com/office/drawing/2014/main" id="{4C243EBE-458D-4BCF-9AE2-3AF4F9655AF3}"/>
              </a:ext>
            </a:extLst>
          </p:cNvPr>
          <p:cNvSpPr txBox="1"/>
          <p:nvPr/>
        </p:nvSpPr>
        <p:spPr>
          <a:xfrm>
            <a:off x="186131" y="6314625"/>
            <a:ext cx="591109" cy="369332"/>
          </a:xfrm>
          <a:prstGeom prst="rect">
            <a:avLst/>
          </a:prstGeom>
          <a:noFill/>
        </p:spPr>
        <p:txBody>
          <a:bodyPr wrap="square" rtlCol="0">
            <a:spAutoFit/>
          </a:bodyPr>
          <a:lstStyle/>
          <a:p>
            <a:r>
              <a:rPr lang="it-IT" dirty="0"/>
              <a:t>102</a:t>
            </a:r>
          </a:p>
        </p:txBody>
      </p:sp>
    </p:spTree>
    <p:extLst>
      <p:ext uri="{BB962C8B-B14F-4D97-AF65-F5344CB8AC3E}">
        <p14:creationId xmlns:p14="http://schemas.microsoft.com/office/powerpoint/2010/main" val="321694562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4000" dirty="0">
                <a:solidFill>
                  <a:schemeClr val="bg1"/>
                </a:solidFill>
              </a:rPr>
              <a:t>Cruscotto</a:t>
            </a:r>
            <a:r>
              <a:rPr lang="it-IT" sz="3200" dirty="0">
                <a:solidFill>
                  <a:schemeClr val="bg1"/>
                </a:solidFill>
              </a:rPr>
              <a:t> accantonamenti</a:t>
            </a:r>
            <a:endParaRPr lang="en-US" sz="3200" dirty="0">
              <a:solidFill>
                <a:schemeClr val="bg1"/>
              </a:solidFill>
            </a:endParaRPr>
          </a:p>
        </p:txBody>
      </p:sp>
      <p:sp>
        <p:nvSpPr>
          <p:cNvPr id="10" name="Connettore 9">
            <a:extLst>
              <a:ext uri="{FF2B5EF4-FFF2-40B4-BE49-F238E27FC236}">
                <a16:creationId xmlns:a16="http://schemas.microsoft.com/office/drawing/2014/main" id="{727A3508-9855-4C94-AAE1-5F390390AD48}"/>
              </a:ext>
            </a:extLst>
          </p:cNvPr>
          <p:cNvSpPr/>
          <p:nvPr/>
        </p:nvSpPr>
        <p:spPr>
          <a:xfrm>
            <a:off x="326571" y="4320955"/>
            <a:ext cx="3554141" cy="208899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dirty="0">
                <a:solidFill>
                  <a:srgbClr val="FF0000"/>
                </a:solidFill>
                <a:effectLst>
                  <a:outerShdw blurRad="38100" dist="38100" dir="2700000" algn="tl">
                    <a:srgbClr val="000000">
                      <a:alpha val="43137"/>
                    </a:srgbClr>
                  </a:outerShdw>
                </a:effectLst>
              </a:rPr>
              <a:t>INFORMAZIONI AGGIUNTIVE</a:t>
            </a:r>
          </a:p>
        </p:txBody>
      </p:sp>
      <p:sp>
        <p:nvSpPr>
          <p:cNvPr id="12" name="Segnaposto contenuto 2">
            <a:extLst>
              <a:ext uri="{FF2B5EF4-FFF2-40B4-BE49-F238E27FC236}">
                <a16:creationId xmlns:a16="http://schemas.microsoft.com/office/drawing/2014/main" id="{15E1B813-725A-43B4-BACD-D6C59A41BACB}"/>
              </a:ext>
            </a:extLst>
          </p:cNvPr>
          <p:cNvSpPr txBox="1">
            <a:spLocks/>
          </p:cNvSpPr>
          <p:nvPr/>
        </p:nvSpPr>
        <p:spPr>
          <a:xfrm>
            <a:off x="4159200" y="455479"/>
            <a:ext cx="7573878" cy="1469409"/>
          </a:xfrm>
          <a:prstGeom prst="rect">
            <a:avLst/>
          </a:prstGeom>
        </p:spPr>
        <p:txBody>
          <a:bodyPr vert="horz" lIns="91440" tIns="45720" rIns="91440" bIns="45720" rtlCol="0">
            <a:normAutofit fontScale="85000" lnSpcReduction="10000"/>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r>
              <a:rPr lang="it-IT" dirty="0"/>
              <a:t>Accedendo al dettaglio del periodo, il cruscotto mostra le informazioni aggiuntive del periodo selezionato:</a:t>
            </a:r>
          </a:p>
          <a:p>
            <a:r>
              <a:rPr lang="it-IT" sz="1700" b="1" dirty="0"/>
              <a:t>POSIZIONE ASSICURATIVA - MONTANTE TFS – TFA - PREVIDENZA COMPLEMENTARE - RISCATTI TFR</a:t>
            </a:r>
          </a:p>
          <a:p>
            <a:endParaRPr lang="it-IT" sz="1700" b="1" dirty="0"/>
          </a:p>
          <a:p>
            <a:pPr lvl="1">
              <a:buFont typeface="Wingdings" panose="05000000000000000000" pitchFamily="2" charset="2"/>
              <a:buChar char="q"/>
            </a:pPr>
            <a:endParaRPr lang="it-IT" sz="1800" b="1" dirty="0"/>
          </a:p>
          <a:p>
            <a:pPr lvl="1">
              <a:buFont typeface="Wingdings" panose="05000000000000000000" pitchFamily="2" charset="2"/>
              <a:buChar char="q"/>
            </a:pPr>
            <a:endParaRPr lang="it-IT" sz="1700" b="1" dirty="0"/>
          </a:p>
          <a:p>
            <a:pPr lvl="1">
              <a:buFont typeface="Wingdings" panose="05000000000000000000" pitchFamily="2" charset="2"/>
              <a:buChar char="q"/>
            </a:pPr>
            <a:endParaRPr lang="it-IT" b="1" dirty="0"/>
          </a:p>
          <a:p>
            <a:endParaRPr lang="it-IT" dirty="0"/>
          </a:p>
        </p:txBody>
      </p:sp>
      <p:pic>
        <p:nvPicPr>
          <p:cNvPr id="13" name="Immagine 12">
            <a:extLst>
              <a:ext uri="{FF2B5EF4-FFF2-40B4-BE49-F238E27FC236}">
                <a16:creationId xmlns:a16="http://schemas.microsoft.com/office/drawing/2014/main" id="{C2BD5138-C3BD-4DD7-B37D-DAE22F1B601E}"/>
              </a:ext>
            </a:extLst>
          </p:cNvPr>
          <p:cNvPicPr>
            <a:picLocks noChangeAspect="1"/>
          </p:cNvPicPr>
          <p:nvPr/>
        </p:nvPicPr>
        <p:blipFill>
          <a:blip r:embed="rId3"/>
          <a:stretch>
            <a:fillRect/>
          </a:stretch>
        </p:blipFill>
        <p:spPr>
          <a:xfrm>
            <a:off x="4044598" y="1924889"/>
            <a:ext cx="7688475" cy="4474190"/>
          </a:xfrm>
          <a:prstGeom prst="rect">
            <a:avLst/>
          </a:prstGeom>
          <a:effectLst>
            <a:outerShdw blurRad="50800" dist="38100" dir="2700000" algn="tl" rotWithShape="0">
              <a:prstClr val="black">
                <a:alpha val="40000"/>
              </a:prstClr>
            </a:outerShdw>
          </a:effectLst>
        </p:spPr>
      </p:pic>
      <p:sp>
        <p:nvSpPr>
          <p:cNvPr id="2" name="Cornice 1">
            <a:extLst>
              <a:ext uri="{FF2B5EF4-FFF2-40B4-BE49-F238E27FC236}">
                <a16:creationId xmlns:a16="http://schemas.microsoft.com/office/drawing/2014/main" id="{610A1B79-2113-44C9-BE85-1C5CC51E13E7}"/>
              </a:ext>
            </a:extLst>
          </p:cNvPr>
          <p:cNvSpPr/>
          <p:nvPr/>
        </p:nvSpPr>
        <p:spPr>
          <a:xfrm>
            <a:off x="4191610" y="1423851"/>
            <a:ext cx="7329830" cy="508461"/>
          </a:xfrm>
          <a:prstGeom prst="frame">
            <a:avLst>
              <a:gd name="adj1" fmla="val 2569"/>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16" name="Cornice 15">
            <a:extLst>
              <a:ext uri="{FF2B5EF4-FFF2-40B4-BE49-F238E27FC236}">
                <a16:creationId xmlns:a16="http://schemas.microsoft.com/office/drawing/2014/main" id="{3A907575-E007-4D65-8FBF-80E0A293238F}"/>
              </a:ext>
            </a:extLst>
          </p:cNvPr>
          <p:cNvSpPr/>
          <p:nvPr/>
        </p:nvSpPr>
        <p:spPr>
          <a:xfrm>
            <a:off x="4044593" y="4146629"/>
            <a:ext cx="3244481" cy="621314"/>
          </a:xfrm>
          <a:prstGeom prst="frame">
            <a:avLst>
              <a:gd name="adj1" fmla="val 2569"/>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14" name="CasellaDiTesto 13">
            <a:extLst>
              <a:ext uri="{FF2B5EF4-FFF2-40B4-BE49-F238E27FC236}">
                <a16:creationId xmlns:a16="http://schemas.microsoft.com/office/drawing/2014/main" id="{0C42E8A6-DF1C-44D1-9783-B91532E4BEBB}"/>
              </a:ext>
            </a:extLst>
          </p:cNvPr>
          <p:cNvSpPr txBox="1"/>
          <p:nvPr/>
        </p:nvSpPr>
        <p:spPr>
          <a:xfrm>
            <a:off x="186131" y="6314625"/>
            <a:ext cx="591109" cy="369332"/>
          </a:xfrm>
          <a:prstGeom prst="rect">
            <a:avLst/>
          </a:prstGeom>
          <a:noFill/>
        </p:spPr>
        <p:txBody>
          <a:bodyPr wrap="square" rtlCol="0">
            <a:spAutoFit/>
          </a:bodyPr>
          <a:lstStyle/>
          <a:p>
            <a:r>
              <a:rPr lang="it-IT" dirty="0"/>
              <a:t>103</a:t>
            </a:r>
          </a:p>
        </p:txBody>
      </p:sp>
    </p:spTree>
    <p:extLst>
      <p:ext uri="{BB962C8B-B14F-4D97-AF65-F5344CB8AC3E}">
        <p14:creationId xmlns:p14="http://schemas.microsoft.com/office/powerpoint/2010/main" val="360714206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4000" dirty="0">
                <a:solidFill>
                  <a:schemeClr val="bg1"/>
                </a:solidFill>
              </a:rPr>
              <a:t>Cruscotto</a:t>
            </a:r>
            <a:r>
              <a:rPr lang="it-IT" sz="3200" dirty="0">
                <a:solidFill>
                  <a:schemeClr val="bg1"/>
                </a:solidFill>
              </a:rPr>
              <a:t> accantonamenti</a:t>
            </a:r>
            <a:endParaRPr lang="en-US" sz="3200" dirty="0">
              <a:solidFill>
                <a:schemeClr val="bg1"/>
              </a:solidFill>
            </a:endParaRPr>
          </a:p>
        </p:txBody>
      </p:sp>
      <p:sp>
        <p:nvSpPr>
          <p:cNvPr id="10" name="Connettore 9">
            <a:extLst>
              <a:ext uri="{FF2B5EF4-FFF2-40B4-BE49-F238E27FC236}">
                <a16:creationId xmlns:a16="http://schemas.microsoft.com/office/drawing/2014/main" id="{727A3508-9855-4C94-AAE1-5F390390AD48}"/>
              </a:ext>
            </a:extLst>
          </p:cNvPr>
          <p:cNvSpPr/>
          <p:nvPr/>
        </p:nvSpPr>
        <p:spPr>
          <a:xfrm>
            <a:off x="326571" y="4320955"/>
            <a:ext cx="3554141" cy="208899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dirty="0">
                <a:solidFill>
                  <a:srgbClr val="FF0000"/>
                </a:solidFill>
                <a:effectLst>
                  <a:outerShdw blurRad="38100" dist="38100" dir="2700000" algn="tl">
                    <a:srgbClr val="000000">
                      <a:alpha val="43137"/>
                    </a:srgbClr>
                  </a:outerShdw>
                </a:effectLst>
              </a:rPr>
              <a:t>MOSTRA accantonamento</a:t>
            </a:r>
          </a:p>
        </p:txBody>
      </p:sp>
      <p:sp>
        <p:nvSpPr>
          <p:cNvPr id="14" name="Segnaposto contenuto 2">
            <a:extLst>
              <a:ext uri="{FF2B5EF4-FFF2-40B4-BE49-F238E27FC236}">
                <a16:creationId xmlns:a16="http://schemas.microsoft.com/office/drawing/2014/main" id="{24A50170-2FA0-4C47-B2B2-36AB11F4D078}"/>
              </a:ext>
            </a:extLst>
          </p:cNvPr>
          <p:cNvSpPr txBox="1">
            <a:spLocks/>
          </p:cNvSpPr>
          <p:nvPr/>
        </p:nvSpPr>
        <p:spPr>
          <a:xfrm>
            <a:off x="4052023" y="455480"/>
            <a:ext cx="7681055" cy="1673386"/>
          </a:xfrm>
          <a:prstGeom prst="rect">
            <a:avLst/>
          </a:prstGeom>
        </p:spPr>
        <p:txBody>
          <a:bodyPr vert="horz" lIns="91440" tIns="45720" rIns="91440" bIns="45720" rtlCol="0">
            <a:normAutofit fontScale="92500" lnSpcReduction="10000"/>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r>
              <a:rPr lang="it-IT" sz="2400" dirty="0"/>
              <a:t>A partire dal dettaglio di un periodo retributivo, l’utente potrà accedere alla maschera finale che mostra l’accantonamento TFR in tempo reale.</a:t>
            </a:r>
          </a:p>
          <a:p>
            <a:r>
              <a:rPr lang="it-IT" sz="2400" dirty="0"/>
              <a:t>Premendo sul pulsante </a:t>
            </a:r>
            <a:r>
              <a:rPr lang="it-IT" sz="2400" b="1" dirty="0"/>
              <a:t>Mostra Accantonamento TFR</a:t>
            </a:r>
            <a:r>
              <a:rPr lang="it-IT" sz="2400" dirty="0"/>
              <a:t>, il sistema elabora in </a:t>
            </a:r>
            <a:r>
              <a:rPr lang="it-IT" sz="2400" i="1" dirty="0"/>
              <a:t>real-time</a:t>
            </a:r>
            <a:r>
              <a:rPr lang="it-IT" sz="2400" dirty="0"/>
              <a:t> i dati utili al calcolo.</a:t>
            </a:r>
          </a:p>
        </p:txBody>
      </p:sp>
      <p:grpSp>
        <p:nvGrpSpPr>
          <p:cNvPr id="15" name="Gruppo 14">
            <a:extLst>
              <a:ext uri="{FF2B5EF4-FFF2-40B4-BE49-F238E27FC236}">
                <a16:creationId xmlns:a16="http://schemas.microsoft.com/office/drawing/2014/main" id="{C9E5762F-C418-4A47-9AA1-FBBE62465793}"/>
              </a:ext>
            </a:extLst>
          </p:cNvPr>
          <p:cNvGrpSpPr/>
          <p:nvPr/>
        </p:nvGrpSpPr>
        <p:grpSpPr>
          <a:xfrm>
            <a:off x="4037178" y="1959429"/>
            <a:ext cx="7681055" cy="4439649"/>
            <a:chOff x="-152400" y="1152525"/>
            <a:chExt cx="12496800" cy="4552950"/>
          </a:xfrm>
        </p:grpSpPr>
        <p:pic>
          <p:nvPicPr>
            <p:cNvPr id="16" name="Immagine 15">
              <a:extLst>
                <a:ext uri="{FF2B5EF4-FFF2-40B4-BE49-F238E27FC236}">
                  <a16:creationId xmlns:a16="http://schemas.microsoft.com/office/drawing/2014/main" id="{9DACE034-DB76-462C-88B9-7927FD3D6AC0}"/>
                </a:ext>
              </a:extLst>
            </p:cNvPr>
            <p:cNvPicPr>
              <a:picLocks noChangeAspect="1"/>
            </p:cNvPicPr>
            <p:nvPr/>
          </p:nvPicPr>
          <p:blipFill>
            <a:blip r:embed="rId3"/>
            <a:stretch>
              <a:fillRect/>
            </a:stretch>
          </p:blipFill>
          <p:spPr>
            <a:xfrm>
              <a:off x="-152400" y="1152525"/>
              <a:ext cx="12496800" cy="4552950"/>
            </a:xfrm>
            <a:prstGeom prst="rect">
              <a:avLst/>
            </a:prstGeom>
            <a:effectLst>
              <a:outerShdw blurRad="50800" dist="38100" dir="2700000" algn="tl" rotWithShape="0">
                <a:prstClr val="black">
                  <a:alpha val="40000"/>
                </a:prstClr>
              </a:outerShdw>
            </a:effectLst>
          </p:spPr>
        </p:pic>
        <p:sp>
          <p:nvSpPr>
            <p:cNvPr id="18" name="Rettangolo 17">
              <a:extLst>
                <a:ext uri="{FF2B5EF4-FFF2-40B4-BE49-F238E27FC236}">
                  <a16:creationId xmlns:a16="http://schemas.microsoft.com/office/drawing/2014/main" id="{58FFCA54-E50A-43A1-9D7C-5679549D1ABF}"/>
                </a:ext>
              </a:extLst>
            </p:cNvPr>
            <p:cNvSpPr/>
            <p:nvPr/>
          </p:nvSpPr>
          <p:spPr>
            <a:xfrm>
              <a:off x="10372298" y="5186859"/>
              <a:ext cx="1931158" cy="477672"/>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13" name="CasellaDiTesto 12">
            <a:extLst>
              <a:ext uri="{FF2B5EF4-FFF2-40B4-BE49-F238E27FC236}">
                <a16:creationId xmlns:a16="http://schemas.microsoft.com/office/drawing/2014/main" id="{9726A966-9354-49AD-8D07-248E0C33DCE6}"/>
              </a:ext>
            </a:extLst>
          </p:cNvPr>
          <p:cNvSpPr txBox="1"/>
          <p:nvPr/>
        </p:nvSpPr>
        <p:spPr>
          <a:xfrm>
            <a:off x="186131" y="6314625"/>
            <a:ext cx="591109" cy="369332"/>
          </a:xfrm>
          <a:prstGeom prst="rect">
            <a:avLst/>
          </a:prstGeom>
          <a:noFill/>
        </p:spPr>
        <p:txBody>
          <a:bodyPr wrap="square" rtlCol="0">
            <a:spAutoFit/>
          </a:bodyPr>
          <a:lstStyle/>
          <a:p>
            <a:r>
              <a:rPr lang="it-IT" dirty="0"/>
              <a:t>104</a:t>
            </a:r>
          </a:p>
        </p:txBody>
      </p:sp>
    </p:spTree>
    <p:extLst>
      <p:ext uri="{BB962C8B-B14F-4D97-AF65-F5344CB8AC3E}">
        <p14:creationId xmlns:p14="http://schemas.microsoft.com/office/powerpoint/2010/main" val="192167450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4000" dirty="0">
                <a:solidFill>
                  <a:schemeClr val="bg1"/>
                </a:solidFill>
              </a:rPr>
              <a:t>Cruscotto</a:t>
            </a:r>
            <a:r>
              <a:rPr lang="it-IT" sz="3200" dirty="0">
                <a:solidFill>
                  <a:schemeClr val="bg1"/>
                </a:solidFill>
              </a:rPr>
              <a:t> accantonamenti</a:t>
            </a:r>
            <a:endParaRPr lang="en-US" sz="3200" dirty="0">
              <a:solidFill>
                <a:schemeClr val="bg1"/>
              </a:solidFill>
            </a:endParaRPr>
          </a:p>
        </p:txBody>
      </p:sp>
      <p:sp>
        <p:nvSpPr>
          <p:cNvPr id="10" name="Connettore 9">
            <a:extLst>
              <a:ext uri="{FF2B5EF4-FFF2-40B4-BE49-F238E27FC236}">
                <a16:creationId xmlns:a16="http://schemas.microsoft.com/office/drawing/2014/main" id="{727A3508-9855-4C94-AAE1-5F390390AD48}"/>
              </a:ext>
            </a:extLst>
          </p:cNvPr>
          <p:cNvSpPr/>
          <p:nvPr/>
        </p:nvSpPr>
        <p:spPr>
          <a:xfrm>
            <a:off x="326571" y="4320955"/>
            <a:ext cx="3710608" cy="208899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dirty="0">
                <a:solidFill>
                  <a:srgbClr val="FF0000"/>
                </a:solidFill>
                <a:effectLst>
                  <a:outerShdw blurRad="38100" dist="38100" dir="2700000" algn="tl">
                    <a:srgbClr val="000000">
                      <a:alpha val="43137"/>
                    </a:srgbClr>
                  </a:outerShdw>
                </a:effectLst>
              </a:rPr>
              <a:t>Dettaglio annualità/mensilità</a:t>
            </a:r>
          </a:p>
        </p:txBody>
      </p:sp>
      <p:sp>
        <p:nvSpPr>
          <p:cNvPr id="13" name="Segnaposto contenuto 2">
            <a:extLst>
              <a:ext uri="{FF2B5EF4-FFF2-40B4-BE49-F238E27FC236}">
                <a16:creationId xmlns:a16="http://schemas.microsoft.com/office/drawing/2014/main" id="{034F176F-4340-44F9-BBA5-067AA6D76470}"/>
              </a:ext>
            </a:extLst>
          </p:cNvPr>
          <p:cNvSpPr txBox="1">
            <a:spLocks/>
          </p:cNvSpPr>
          <p:nvPr/>
        </p:nvSpPr>
        <p:spPr>
          <a:xfrm>
            <a:off x="4044603" y="455479"/>
            <a:ext cx="7688475" cy="1223749"/>
          </a:xfrm>
          <a:prstGeom prst="rect">
            <a:avLst/>
          </a:prstGeom>
        </p:spPr>
        <p:txBody>
          <a:bodyPr vert="horz" lIns="91440" tIns="45720" rIns="91440" bIns="45720" rtlCol="0">
            <a:normAutofit fontScale="70000" lnSpcReduction="20000"/>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r>
              <a:rPr lang="it-IT" dirty="0"/>
              <a:t>La maschera di accantonamento TFR mostra in automatico tutte le </a:t>
            </a:r>
            <a:r>
              <a:rPr lang="it-IT" b="1" dirty="0"/>
              <a:t>annualità</a:t>
            </a:r>
            <a:r>
              <a:rPr lang="it-IT" dirty="0"/>
              <a:t> disponibili per il periodo scelto.</a:t>
            </a:r>
          </a:p>
          <a:p>
            <a:r>
              <a:rPr lang="it-IT" dirty="0"/>
              <a:t>Inoltre, viene ricostruito anche il </a:t>
            </a:r>
            <a:r>
              <a:rPr lang="it-IT" b="1" dirty="0"/>
              <a:t>dettaglio mensile </a:t>
            </a:r>
            <a:r>
              <a:rPr lang="it-IT" dirty="0"/>
              <a:t>di ciascun anno.</a:t>
            </a:r>
          </a:p>
        </p:txBody>
      </p:sp>
      <p:grpSp>
        <p:nvGrpSpPr>
          <p:cNvPr id="19" name="Gruppo 18">
            <a:extLst>
              <a:ext uri="{FF2B5EF4-FFF2-40B4-BE49-F238E27FC236}">
                <a16:creationId xmlns:a16="http://schemas.microsoft.com/office/drawing/2014/main" id="{C0A608E7-1B1B-48AC-826A-9D60871189AA}"/>
              </a:ext>
            </a:extLst>
          </p:cNvPr>
          <p:cNvGrpSpPr/>
          <p:nvPr/>
        </p:nvGrpSpPr>
        <p:grpSpPr>
          <a:xfrm>
            <a:off x="4052023" y="1567543"/>
            <a:ext cx="7681055" cy="4831536"/>
            <a:chOff x="2181367" y="3185047"/>
            <a:chExt cx="9173570" cy="3523993"/>
          </a:xfrm>
        </p:grpSpPr>
        <p:grpSp>
          <p:nvGrpSpPr>
            <p:cNvPr id="20" name="Gruppo 19">
              <a:extLst>
                <a:ext uri="{FF2B5EF4-FFF2-40B4-BE49-F238E27FC236}">
                  <a16:creationId xmlns:a16="http://schemas.microsoft.com/office/drawing/2014/main" id="{8B16C5DB-4DBA-4CDA-A2B6-4F364444E09B}"/>
                </a:ext>
              </a:extLst>
            </p:cNvPr>
            <p:cNvGrpSpPr/>
            <p:nvPr/>
          </p:nvGrpSpPr>
          <p:grpSpPr>
            <a:xfrm>
              <a:off x="2181367" y="3185047"/>
              <a:ext cx="9173570" cy="3523993"/>
              <a:chOff x="2181367" y="3185047"/>
              <a:chExt cx="9173570" cy="3523993"/>
            </a:xfrm>
          </p:grpSpPr>
          <p:pic>
            <p:nvPicPr>
              <p:cNvPr id="22" name="Immagine 21">
                <a:extLst>
                  <a:ext uri="{FF2B5EF4-FFF2-40B4-BE49-F238E27FC236}">
                    <a16:creationId xmlns:a16="http://schemas.microsoft.com/office/drawing/2014/main" id="{3D099890-F6EB-4536-ACA0-1C7A0463D92A}"/>
                  </a:ext>
                </a:extLst>
              </p:cNvPr>
              <p:cNvPicPr>
                <a:picLocks noChangeAspect="1"/>
              </p:cNvPicPr>
              <p:nvPr/>
            </p:nvPicPr>
            <p:blipFill>
              <a:blip r:embed="rId3"/>
              <a:stretch>
                <a:fillRect/>
              </a:stretch>
            </p:blipFill>
            <p:spPr>
              <a:xfrm>
                <a:off x="2181367" y="3185047"/>
                <a:ext cx="9173570" cy="3523993"/>
              </a:xfrm>
              <a:prstGeom prst="rect">
                <a:avLst/>
              </a:prstGeom>
              <a:effectLst>
                <a:outerShdw blurRad="50800" dist="38100" dir="2700000" algn="tl" rotWithShape="0">
                  <a:prstClr val="black">
                    <a:alpha val="40000"/>
                  </a:prstClr>
                </a:outerShdw>
              </a:effectLst>
            </p:spPr>
          </p:pic>
          <p:sp>
            <p:nvSpPr>
              <p:cNvPr id="23" name="Rettangolo 22">
                <a:extLst>
                  <a:ext uri="{FF2B5EF4-FFF2-40B4-BE49-F238E27FC236}">
                    <a16:creationId xmlns:a16="http://schemas.microsoft.com/office/drawing/2014/main" id="{FA0EF7E6-A1F4-4CA9-8225-FD70E0E332F2}"/>
                  </a:ext>
                </a:extLst>
              </p:cNvPr>
              <p:cNvSpPr/>
              <p:nvPr/>
            </p:nvSpPr>
            <p:spPr>
              <a:xfrm>
                <a:off x="4413896" y="3548416"/>
                <a:ext cx="891403" cy="121124"/>
              </a:xfrm>
              <a:prstGeom prst="rect">
                <a:avLst/>
              </a:prstGeom>
              <a:solidFill>
                <a:schemeClr val="bg1">
                  <a:lumMod val="9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21" name="Rettangolo 20">
              <a:extLst>
                <a:ext uri="{FF2B5EF4-FFF2-40B4-BE49-F238E27FC236}">
                  <a16:creationId xmlns:a16="http://schemas.microsoft.com/office/drawing/2014/main" id="{E63CDC43-B176-470C-BDB6-130767506581}"/>
                </a:ext>
              </a:extLst>
            </p:cNvPr>
            <p:cNvSpPr/>
            <p:nvPr/>
          </p:nvSpPr>
          <p:spPr>
            <a:xfrm>
              <a:off x="2294072" y="4937989"/>
              <a:ext cx="394808" cy="1652933"/>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15" name="CasellaDiTesto 14">
            <a:extLst>
              <a:ext uri="{FF2B5EF4-FFF2-40B4-BE49-F238E27FC236}">
                <a16:creationId xmlns:a16="http://schemas.microsoft.com/office/drawing/2014/main" id="{EECD93B0-5592-49F8-B10F-57E1B32676AB}"/>
              </a:ext>
            </a:extLst>
          </p:cNvPr>
          <p:cNvSpPr txBox="1"/>
          <p:nvPr/>
        </p:nvSpPr>
        <p:spPr>
          <a:xfrm>
            <a:off x="186131" y="6314625"/>
            <a:ext cx="591109" cy="369332"/>
          </a:xfrm>
          <a:prstGeom prst="rect">
            <a:avLst/>
          </a:prstGeom>
          <a:noFill/>
        </p:spPr>
        <p:txBody>
          <a:bodyPr wrap="square" rtlCol="0">
            <a:spAutoFit/>
          </a:bodyPr>
          <a:lstStyle/>
          <a:p>
            <a:r>
              <a:rPr lang="it-IT" dirty="0"/>
              <a:t>105</a:t>
            </a:r>
          </a:p>
        </p:txBody>
      </p:sp>
    </p:spTree>
    <p:extLst>
      <p:ext uri="{BB962C8B-B14F-4D97-AF65-F5344CB8AC3E}">
        <p14:creationId xmlns:p14="http://schemas.microsoft.com/office/powerpoint/2010/main" val="182660845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4000" dirty="0">
                <a:solidFill>
                  <a:schemeClr val="bg1"/>
                </a:solidFill>
              </a:rPr>
              <a:t>Cruscotto</a:t>
            </a:r>
            <a:r>
              <a:rPr lang="it-IT" sz="3200" dirty="0">
                <a:solidFill>
                  <a:schemeClr val="bg1"/>
                </a:solidFill>
              </a:rPr>
              <a:t> accantonamenti</a:t>
            </a:r>
            <a:endParaRPr lang="en-US" sz="3200" dirty="0">
              <a:solidFill>
                <a:schemeClr val="bg1"/>
              </a:solidFill>
            </a:endParaRPr>
          </a:p>
        </p:txBody>
      </p:sp>
      <p:sp>
        <p:nvSpPr>
          <p:cNvPr id="10" name="Connettore 9">
            <a:extLst>
              <a:ext uri="{FF2B5EF4-FFF2-40B4-BE49-F238E27FC236}">
                <a16:creationId xmlns:a16="http://schemas.microsoft.com/office/drawing/2014/main" id="{727A3508-9855-4C94-AAE1-5F390390AD48}"/>
              </a:ext>
            </a:extLst>
          </p:cNvPr>
          <p:cNvSpPr/>
          <p:nvPr/>
        </p:nvSpPr>
        <p:spPr>
          <a:xfrm>
            <a:off x="326571" y="4320955"/>
            <a:ext cx="3554141" cy="208899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dirty="0">
                <a:solidFill>
                  <a:srgbClr val="FF0000"/>
                </a:solidFill>
                <a:effectLst>
                  <a:outerShdw blurRad="38100" dist="38100" dir="2700000" algn="tl">
                    <a:srgbClr val="000000">
                      <a:alpha val="43137"/>
                    </a:srgbClr>
                  </a:outerShdw>
                </a:effectLst>
              </a:rPr>
              <a:t>Aliquote di computo con adesione a Previdenza complementare</a:t>
            </a:r>
          </a:p>
        </p:txBody>
      </p:sp>
      <p:sp>
        <p:nvSpPr>
          <p:cNvPr id="24" name="Segnaposto contenuto 2">
            <a:extLst>
              <a:ext uri="{FF2B5EF4-FFF2-40B4-BE49-F238E27FC236}">
                <a16:creationId xmlns:a16="http://schemas.microsoft.com/office/drawing/2014/main" id="{ED462727-1964-48A5-A1DB-A74C2FA9E378}"/>
              </a:ext>
            </a:extLst>
          </p:cNvPr>
          <p:cNvSpPr txBox="1">
            <a:spLocks/>
          </p:cNvSpPr>
          <p:nvPr/>
        </p:nvSpPr>
        <p:spPr>
          <a:xfrm>
            <a:off x="4072622" y="455479"/>
            <a:ext cx="7653034" cy="1942010"/>
          </a:xfrm>
          <a:prstGeom prst="rect">
            <a:avLst/>
          </a:prstGeom>
        </p:spPr>
        <p:txBody>
          <a:bodyPr vert="horz" lIns="91440" tIns="45720" rIns="91440" bIns="45720" rtlCol="0">
            <a:normAutofit fontScale="77500" lnSpcReduction="20000"/>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pPr algn="just"/>
            <a:r>
              <a:rPr lang="it-IT" dirty="0"/>
              <a:t>L’accantonato TFR è calcolato secondo le seguenti regole: </a:t>
            </a:r>
          </a:p>
          <a:p>
            <a:pPr algn="just">
              <a:buFont typeface="Wingdings" panose="05000000000000000000" pitchFamily="2" charset="2"/>
              <a:buChar char="q"/>
            </a:pPr>
            <a:r>
              <a:rPr lang="it-IT" dirty="0"/>
              <a:t>Per i </a:t>
            </a:r>
            <a:r>
              <a:rPr lang="it-IT" b="1" dirty="0"/>
              <a:t>regimi TFR </a:t>
            </a:r>
            <a:r>
              <a:rPr lang="it-IT" dirty="0"/>
              <a:t>viene calcolato il </a:t>
            </a:r>
            <a:r>
              <a:rPr lang="it-IT" b="1" dirty="0"/>
              <a:t>6,91%</a:t>
            </a:r>
            <a:r>
              <a:rPr lang="it-IT" dirty="0"/>
              <a:t> della retribuzione utile. </a:t>
            </a:r>
          </a:p>
          <a:p>
            <a:pPr algn="just">
              <a:buFont typeface="Wingdings" panose="05000000000000000000" pitchFamily="2" charset="2"/>
              <a:buChar char="q"/>
            </a:pPr>
            <a:r>
              <a:rPr lang="it-IT" dirty="0"/>
              <a:t>In caso di adesione alla </a:t>
            </a:r>
            <a:r>
              <a:rPr lang="it-IT" b="1" dirty="0"/>
              <a:t>Previdenza Complementare</a:t>
            </a:r>
            <a:r>
              <a:rPr lang="it-IT" dirty="0"/>
              <a:t>:</a:t>
            </a:r>
            <a:r>
              <a:rPr lang="it-IT" i="1" dirty="0">
                <a:solidFill>
                  <a:srgbClr val="FF0000"/>
                </a:solidFill>
              </a:rPr>
              <a:t>            </a:t>
            </a:r>
            <a:endParaRPr lang="it-IT" dirty="0"/>
          </a:p>
          <a:p>
            <a:pPr marL="800100" lvl="1" indent="-342900" algn="just">
              <a:buFont typeface="+mj-lt"/>
              <a:buAutoNum type="arabicPeriod"/>
            </a:pPr>
            <a:r>
              <a:rPr lang="it-IT" sz="1300" dirty="0"/>
              <a:t>Adesione </a:t>
            </a:r>
            <a:r>
              <a:rPr lang="it-IT" sz="1300" b="1" dirty="0"/>
              <a:t>completa</a:t>
            </a:r>
            <a:r>
              <a:rPr lang="it-IT" sz="1300" dirty="0"/>
              <a:t> alla previdenza complementare al 6,91%: </a:t>
            </a:r>
            <a:r>
              <a:rPr lang="it-IT" sz="1300" u="sng" dirty="0"/>
              <a:t>l’accantonato TFR non è più visualizzato nel cruscotto, ma il montante accantonato continuerà a rivalutarsi negli anni</a:t>
            </a:r>
            <a:r>
              <a:rPr lang="it-IT" sz="1300" dirty="0"/>
              <a:t>.</a:t>
            </a:r>
          </a:p>
          <a:p>
            <a:pPr marL="800100" lvl="1" indent="-342900" algn="just">
              <a:buFont typeface="+mj-lt"/>
              <a:buAutoNum type="arabicPeriod"/>
            </a:pPr>
            <a:r>
              <a:rPr lang="it-IT" sz="1300" dirty="0"/>
              <a:t>Per gli </a:t>
            </a:r>
            <a:r>
              <a:rPr lang="it-IT" sz="1300" b="1" dirty="0"/>
              <a:t>optanti</a:t>
            </a:r>
            <a:r>
              <a:rPr lang="it-IT" sz="1300" dirty="0"/>
              <a:t> l’accantonato viene sempre calcolato sulla base del </a:t>
            </a:r>
            <a:r>
              <a:rPr lang="it-IT" sz="1300" b="1" dirty="0"/>
              <a:t>4,91%</a:t>
            </a:r>
            <a:r>
              <a:rPr lang="it-IT" sz="1300" dirty="0"/>
              <a:t> della retribuzione utile.</a:t>
            </a:r>
          </a:p>
        </p:txBody>
      </p:sp>
      <p:pic>
        <p:nvPicPr>
          <p:cNvPr id="25" name="Immagine 24">
            <a:extLst>
              <a:ext uri="{FF2B5EF4-FFF2-40B4-BE49-F238E27FC236}">
                <a16:creationId xmlns:a16="http://schemas.microsoft.com/office/drawing/2014/main" id="{E5654781-D737-4074-B6C3-1671990C2AC5}"/>
              </a:ext>
            </a:extLst>
          </p:cNvPr>
          <p:cNvPicPr>
            <a:picLocks noChangeAspect="1"/>
          </p:cNvPicPr>
          <p:nvPr/>
        </p:nvPicPr>
        <p:blipFill>
          <a:blip r:embed="rId3"/>
          <a:stretch>
            <a:fillRect/>
          </a:stretch>
        </p:blipFill>
        <p:spPr>
          <a:xfrm>
            <a:off x="4020484" y="2397489"/>
            <a:ext cx="7712594" cy="4001589"/>
          </a:xfrm>
          <a:prstGeom prst="rect">
            <a:avLst/>
          </a:prstGeom>
          <a:effectLst>
            <a:outerShdw blurRad="50800" dist="38100" dir="2700000" algn="tl" rotWithShape="0">
              <a:prstClr val="black">
                <a:alpha val="40000"/>
              </a:prstClr>
            </a:outerShdw>
          </a:effectLst>
        </p:spPr>
      </p:pic>
      <p:sp>
        <p:nvSpPr>
          <p:cNvPr id="12" name="CasellaDiTesto 11">
            <a:extLst>
              <a:ext uri="{FF2B5EF4-FFF2-40B4-BE49-F238E27FC236}">
                <a16:creationId xmlns:a16="http://schemas.microsoft.com/office/drawing/2014/main" id="{18DE1F9F-0DB2-464F-A205-A7884F109236}"/>
              </a:ext>
            </a:extLst>
          </p:cNvPr>
          <p:cNvSpPr txBox="1"/>
          <p:nvPr/>
        </p:nvSpPr>
        <p:spPr>
          <a:xfrm>
            <a:off x="186131" y="6314625"/>
            <a:ext cx="591109" cy="369332"/>
          </a:xfrm>
          <a:prstGeom prst="rect">
            <a:avLst/>
          </a:prstGeom>
          <a:noFill/>
        </p:spPr>
        <p:txBody>
          <a:bodyPr wrap="square" rtlCol="0">
            <a:spAutoFit/>
          </a:bodyPr>
          <a:lstStyle/>
          <a:p>
            <a:r>
              <a:rPr lang="it-IT" dirty="0"/>
              <a:t>106</a:t>
            </a:r>
          </a:p>
        </p:txBody>
      </p:sp>
    </p:spTree>
    <p:extLst>
      <p:ext uri="{BB962C8B-B14F-4D97-AF65-F5344CB8AC3E}">
        <p14:creationId xmlns:p14="http://schemas.microsoft.com/office/powerpoint/2010/main" val="36946047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3600" dirty="0">
                <a:solidFill>
                  <a:schemeClr val="bg1"/>
                </a:solidFill>
              </a:rPr>
              <a:t>SIMULATORE di</a:t>
            </a:r>
          </a:p>
          <a:p>
            <a:r>
              <a:rPr lang="it-IT" sz="3600" dirty="0">
                <a:solidFill>
                  <a:schemeClr val="bg1"/>
                </a:solidFill>
              </a:rPr>
              <a:t>PRESTAZIONE</a:t>
            </a:r>
            <a:endParaRPr lang="en-US" sz="3600" dirty="0">
              <a:solidFill>
                <a:schemeClr val="bg1"/>
              </a:solidFill>
            </a:endParaRPr>
          </a:p>
        </p:txBody>
      </p:sp>
      <p:sp>
        <p:nvSpPr>
          <p:cNvPr id="10" name="Connettore 9">
            <a:extLst>
              <a:ext uri="{FF2B5EF4-FFF2-40B4-BE49-F238E27FC236}">
                <a16:creationId xmlns:a16="http://schemas.microsoft.com/office/drawing/2014/main" id="{727A3508-9855-4C94-AAE1-5F390390AD48}"/>
              </a:ext>
            </a:extLst>
          </p:cNvPr>
          <p:cNvSpPr/>
          <p:nvPr/>
        </p:nvSpPr>
        <p:spPr>
          <a:xfrm>
            <a:off x="326571" y="4320955"/>
            <a:ext cx="3554141" cy="208899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dirty="0">
                <a:solidFill>
                  <a:srgbClr val="FF0000"/>
                </a:solidFill>
                <a:effectLst>
                  <a:outerShdw blurRad="38100" dist="38100" dir="2700000" algn="tl">
                    <a:srgbClr val="000000">
                      <a:alpha val="43137"/>
                    </a:srgbClr>
                  </a:outerShdw>
                </a:effectLst>
              </a:rPr>
              <a:t>DESCRIZIONE</a:t>
            </a:r>
          </a:p>
        </p:txBody>
      </p:sp>
      <p:sp>
        <p:nvSpPr>
          <p:cNvPr id="13" name="Rettangolo 12">
            <a:extLst>
              <a:ext uri="{FF2B5EF4-FFF2-40B4-BE49-F238E27FC236}">
                <a16:creationId xmlns:a16="http://schemas.microsoft.com/office/drawing/2014/main" id="{316CB583-60B4-4CC8-9FF8-B13DB7350439}"/>
              </a:ext>
            </a:extLst>
          </p:cNvPr>
          <p:cNvSpPr/>
          <p:nvPr/>
        </p:nvSpPr>
        <p:spPr>
          <a:xfrm>
            <a:off x="4044599" y="455479"/>
            <a:ext cx="7681055" cy="594187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4800" dirty="0">
                <a:solidFill>
                  <a:schemeClr val="tx1"/>
                </a:solidFill>
                <a:effectLst>
                  <a:outerShdw blurRad="38100" dist="38100" dir="2700000" algn="tl">
                    <a:srgbClr val="000000">
                      <a:alpha val="43137"/>
                    </a:srgbClr>
                  </a:outerShdw>
                </a:effectLst>
              </a:rPr>
              <a:t>Il cittadino/patronato, sulla scorta dei periodi e delle retribuzioni presenti nel cruscotto accantonamenti, ha la possibilità di visualizzare l’importo netto del TFR maturato alla data della richiesta</a:t>
            </a:r>
          </a:p>
        </p:txBody>
      </p:sp>
      <p:sp>
        <p:nvSpPr>
          <p:cNvPr id="12" name="CasellaDiTesto 11">
            <a:extLst>
              <a:ext uri="{FF2B5EF4-FFF2-40B4-BE49-F238E27FC236}">
                <a16:creationId xmlns:a16="http://schemas.microsoft.com/office/drawing/2014/main" id="{E4DD9FEA-EDD1-4820-AFAE-B77E3541B369}"/>
              </a:ext>
            </a:extLst>
          </p:cNvPr>
          <p:cNvSpPr txBox="1"/>
          <p:nvPr/>
        </p:nvSpPr>
        <p:spPr>
          <a:xfrm>
            <a:off x="186131" y="6314625"/>
            <a:ext cx="591109" cy="369332"/>
          </a:xfrm>
          <a:prstGeom prst="rect">
            <a:avLst/>
          </a:prstGeom>
          <a:noFill/>
        </p:spPr>
        <p:txBody>
          <a:bodyPr wrap="square" rtlCol="0">
            <a:spAutoFit/>
          </a:bodyPr>
          <a:lstStyle/>
          <a:p>
            <a:r>
              <a:rPr lang="it-IT" dirty="0"/>
              <a:t>107</a:t>
            </a:r>
          </a:p>
        </p:txBody>
      </p:sp>
    </p:spTree>
    <p:extLst>
      <p:ext uri="{BB962C8B-B14F-4D97-AF65-F5344CB8AC3E}">
        <p14:creationId xmlns:p14="http://schemas.microsoft.com/office/powerpoint/2010/main" val="193910869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3600" dirty="0">
                <a:solidFill>
                  <a:schemeClr val="bg1"/>
                </a:solidFill>
              </a:rPr>
              <a:t>SIMULATORE di</a:t>
            </a:r>
          </a:p>
          <a:p>
            <a:r>
              <a:rPr lang="it-IT" sz="3600" dirty="0">
                <a:solidFill>
                  <a:schemeClr val="bg1"/>
                </a:solidFill>
              </a:rPr>
              <a:t>PRESTAZIONE</a:t>
            </a:r>
            <a:endParaRPr lang="en-US" sz="3600" dirty="0">
              <a:solidFill>
                <a:schemeClr val="bg1"/>
              </a:solidFill>
            </a:endParaRPr>
          </a:p>
        </p:txBody>
      </p:sp>
      <p:sp>
        <p:nvSpPr>
          <p:cNvPr id="10" name="Connettore 9">
            <a:extLst>
              <a:ext uri="{FF2B5EF4-FFF2-40B4-BE49-F238E27FC236}">
                <a16:creationId xmlns:a16="http://schemas.microsoft.com/office/drawing/2014/main" id="{727A3508-9855-4C94-AAE1-5F390390AD48}"/>
              </a:ext>
            </a:extLst>
          </p:cNvPr>
          <p:cNvSpPr/>
          <p:nvPr/>
        </p:nvSpPr>
        <p:spPr>
          <a:xfrm>
            <a:off x="326571" y="4320955"/>
            <a:ext cx="3554141" cy="208899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dirty="0">
                <a:solidFill>
                  <a:srgbClr val="FF0000"/>
                </a:solidFill>
                <a:effectLst>
                  <a:outerShdw blurRad="38100" dist="38100" dir="2700000" algn="tl">
                    <a:srgbClr val="000000">
                      <a:alpha val="43137"/>
                    </a:srgbClr>
                  </a:outerShdw>
                </a:effectLst>
              </a:rPr>
              <a:t>PROSPETTO</a:t>
            </a:r>
          </a:p>
        </p:txBody>
      </p:sp>
      <p:pic>
        <p:nvPicPr>
          <p:cNvPr id="12" name="Segnaposto contenuto 2" descr="Immagine che contiene testo&#10;&#10;Descrizione generata automaticamente">
            <a:extLst>
              <a:ext uri="{FF2B5EF4-FFF2-40B4-BE49-F238E27FC236}">
                <a16:creationId xmlns:a16="http://schemas.microsoft.com/office/drawing/2014/main" id="{A423A675-EAFA-471E-A74A-9F11C6BC0CA9}"/>
              </a:ext>
            </a:extLst>
          </p:cNvPr>
          <p:cNvPicPr>
            <a:picLocks noChangeAspect="1"/>
          </p:cNvPicPr>
          <p:nvPr/>
        </p:nvPicPr>
        <p:blipFill>
          <a:blip r:embed="rId3"/>
          <a:stretch>
            <a:fillRect/>
          </a:stretch>
        </p:blipFill>
        <p:spPr>
          <a:xfrm>
            <a:off x="4044599" y="467208"/>
            <a:ext cx="7681055" cy="5923584"/>
          </a:xfrm>
          <a:prstGeom prst="rect">
            <a:avLst/>
          </a:prstGeom>
        </p:spPr>
      </p:pic>
      <p:sp>
        <p:nvSpPr>
          <p:cNvPr id="13" name="CasellaDiTesto 12">
            <a:extLst>
              <a:ext uri="{FF2B5EF4-FFF2-40B4-BE49-F238E27FC236}">
                <a16:creationId xmlns:a16="http://schemas.microsoft.com/office/drawing/2014/main" id="{8C4C638B-82B0-439D-A047-CDB8476FCCA8}"/>
              </a:ext>
            </a:extLst>
          </p:cNvPr>
          <p:cNvSpPr txBox="1"/>
          <p:nvPr/>
        </p:nvSpPr>
        <p:spPr>
          <a:xfrm>
            <a:off x="186131" y="6314625"/>
            <a:ext cx="591109" cy="369332"/>
          </a:xfrm>
          <a:prstGeom prst="rect">
            <a:avLst/>
          </a:prstGeom>
          <a:noFill/>
        </p:spPr>
        <p:txBody>
          <a:bodyPr wrap="square" rtlCol="0">
            <a:spAutoFit/>
          </a:bodyPr>
          <a:lstStyle/>
          <a:p>
            <a:r>
              <a:rPr lang="it-IT" dirty="0"/>
              <a:t>108</a:t>
            </a:r>
          </a:p>
        </p:txBody>
      </p:sp>
    </p:spTree>
    <p:extLst>
      <p:ext uri="{BB962C8B-B14F-4D97-AF65-F5344CB8AC3E}">
        <p14:creationId xmlns:p14="http://schemas.microsoft.com/office/powerpoint/2010/main" val="343598947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olo 1">
            <a:extLst>
              <a:ext uri="{FF2B5EF4-FFF2-40B4-BE49-F238E27FC236}">
                <a16:creationId xmlns:a16="http://schemas.microsoft.com/office/drawing/2014/main" id="{F1428F2E-1E96-4FB0-BC71-C82B00DD5F1E}"/>
              </a:ext>
            </a:extLst>
          </p:cNvPr>
          <p:cNvSpPr>
            <a:spLocks noGrp="1"/>
          </p:cNvSpPr>
          <p:nvPr>
            <p:ph type="title"/>
          </p:nvPr>
        </p:nvSpPr>
        <p:spPr>
          <a:xfrm>
            <a:off x="777240" y="731519"/>
            <a:ext cx="2845191" cy="3237579"/>
          </a:xfrm>
          <a:solidFill>
            <a:srgbClr val="0070C0"/>
          </a:solidFill>
        </p:spPr>
        <p:txBody>
          <a:bodyPr>
            <a:normAutofit/>
          </a:bodyPr>
          <a:lstStyle/>
          <a:p>
            <a:r>
              <a:rPr lang="it-IT" sz="3800" dirty="0">
                <a:solidFill>
                  <a:srgbClr val="FFFFFF"/>
                </a:solidFill>
              </a:rPr>
              <a:t>Uniemens ListaPosPA  - Aspetti connessi al TFR</a:t>
            </a:r>
            <a:endParaRPr lang="en-US" sz="3800" dirty="0">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fontScale="25000" lnSpcReduction="20000"/>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4000" dirty="0"/>
          </a:p>
          <a:p>
            <a:pPr marL="228600" lvl="1"/>
            <a:r>
              <a:rPr lang="it-IT" sz="11200" u="sng" dirty="0">
                <a:solidFill>
                  <a:srgbClr val="FF0000"/>
                </a:solidFill>
                <a:effectLst>
                  <a:outerShdw blurRad="38100" dist="38100" dir="2700000" algn="tl">
                    <a:srgbClr val="000000">
                      <a:alpha val="43137"/>
                    </a:srgbClr>
                  </a:outerShdw>
                </a:effectLst>
              </a:rPr>
              <a:t>Gestione e compilazione </a:t>
            </a:r>
          </a:p>
          <a:p>
            <a:pPr marL="0" lvl="1" indent="0">
              <a:buNone/>
            </a:pPr>
            <a:r>
              <a:rPr lang="it-IT" sz="11200" dirty="0">
                <a:effectLst>
                  <a:outerShdw blurRad="38100" dist="38100" dir="2700000" algn="tl">
                    <a:srgbClr val="000000">
                      <a:alpha val="43137"/>
                    </a:srgbClr>
                  </a:outerShdw>
                </a:effectLst>
              </a:rPr>
              <a:t>delle denunce mensili ai sensi dell'art. 44, comma 9, del decreto legge 30 settembre 2003, n. 269, convertito nella legge 24 novembre 2003, n. 326 </a:t>
            </a:r>
          </a:p>
          <a:p>
            <a:pPr marL="0" lvl="1" indent="0">
              <a:buNone/>
            </a:pPr>
            <a:endParaRPr lang="it-IT" sz="11200" dirty="0">
              <a:effectLst>
                <a:outerShdw blurRad="38100" dist="38100" dir="2700000" algn="tl">
                  <a:srgbClr val="000000">
                    <a:alpha val="43137"/>
                  </a:srgbClr>
                </a:outerShdw>
              </a:effectLst>
            </a:endParaRPr>
          </a:p>
          <a:p>
            <a:pPr marL="228600" lvl="1"/>
            <a:r>
              <a:rPr lang="it-IT" sz="11200" u="sng" dirty="0">
                <a:solidFill>
                  <a:srgbClr val="FF0000"/>
                </a:solidFill>
                <a:effectLst>
                  <a:outerShdw blurRad="38100" dist="38100" dir="2700000" algn="tl">
                    <a:srgbClr val="000000">
                      <a:alpha val="43137"/>
                    </a:srgbClr>
                  </a:outerShdw>
                </a:effectLst>
              </a:rPr>
              <a:t>Modalità di comunicazione dei dati per la valorizzazione della posizione assicurativa</a:t>
            </a:r>
            <a:r>
              <a:rPr lang="it-IT" sz="11200" dirty="0">
                <a:effectLst>
                  <a:outerShdw blurRad="38100" dist="38100" dir="2700000" algn="tl">
                    <a:srgbClr val="000000">
                      <a:alpha val="43137"/>
                    </a:srgbClr>
                  </a:outerShdw>
                </a:effectLst>
              </a:rPr>
              <a:t> </a:t>
            </a:r>
          </a:p>
          <a:p>
            <a:pPr marL="0" lvl="1" indent="0">
              <a:buNone/>
            </a:pPr>
            <a:r>
              <a:rPr lang="it-IT" sz="11200" dirty="0">
                <a:effectLst>
                  <a:outerShdw blurRad="38100" dist="38100" dir="2700000" algn="tl">
                    <a:srgbClr val="000000">
                      <a:alpha val="43137"/>
                    </a:srgbClr>
                  </a:outerShdw>
                </a:effectLst>
              </a:rPr>
              <a:t>per il calcolo del dovuto contributivo e per la costituzione e alimentazione delle posizioni di previdenza complementare degli Enti ed Amministrazioni, Aziende iscritti alla Gestione ex INPDAP. </a:t>
            </a:r>
          </a:p>
          <a:p>
            <a:pPr marL="0" lvl="1" indent="0">
              <a:buNone/>
            </a:pPr>
            <a:endParaRPr lang="it-IT" sz="11200" dirty="0">
              <a:effectLst>
                <a:outerShdw blurRad="38100" dist="38100" dir="2700000" algn="tl">
                  <a:srgbClr val="000000">
                    <a:alpha val="43137"/>
                  </a:srgbClr>
                </a:outerShdw>
              </a:effectLst>
            </a:endParaRPr>
          </a:p>
          <a:p>
            <a:pPr marL="228600" lvl="1"/>
            <a:r>
              <a:rPr lang="it-IT" sz="11200" u="sng" dirty="0">
                <a:solidFill>
                  <a:srgbClr val="FF0000"/>
                </a:solidFill>
                <a:effectLst>
                  <a:outerShdw blurRad="38100" dist="38100" dir="2700000" algn="tl">
                    <a:srgbClr val="000000">
                      <a:alpha val="43137"/>
                    </a:srgbClr>
                  </a:outerShdw>
                </a:effectLst>
              </a:rPr>
              <a:t>Confluenza della DMA 2  nel flusso UNIEMENS</a:t>
            </a:r>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6" name="Connettore 5">
            <a:extLst>
              <a:ext uri="{FF2B5EF4-FFF2-40B4-BE49-F238E27FC236}">
                <a16:creationId xmlns:a16="http://schemas.microsoft.com/office/drawing/2014/main" id="{99E8BDAE-1FC0-4FCA-8C78-2BA6D39AD25B}"/>
              </a:ext>
            </a:extLst>
          </p:cNvPr>
          <p:cNvSpPr/>
          <p:nvPr/>
        </p:nvSpPr>
        <p:spPr>
          <a:xfrm>
            <a:off x="777239" y="4532776"/>
            <a:ext cx="2710543" cy="1593705"/>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lvl="1" algn="ctr"/>
            <a:r>
              <a:rPr lang="en-US" sz="2400" b="1" dirty="0">
                <a:solidFill>
                  <a:srgbClr val="FF0000"/>
                </a:solidFill>
                <a:effectLst>
                  <a:outerShdw blurRad="38100" dist="38100" dir="2700000" algn="tl">
                    <a:srgbClr val="000000">
                      <a:alpha val="43137"/>
                    </a:srgbClr>
                  </a:outerShdw>
                </a:effectLst>
              </a:rPr>
              <a:t>Circolare  n. 105 del 07/08/2012  </a:t>
            </a:r>
          </a:p>
        </p:txBody>
      </p:sp>
      <p:sp>
        <p:nvSpPr>
          <p:cNvPr id="9" name="CasellaDiTesto 8">
            <a:extLst>
              <a:ext uri="{FF2B5EF4-FFF2-40B4-BE49-F238E27FC236}">
                <a16:creationId xmlns:a16="http://schemas.microsoft.com/office/drawing/2014/main" id="{AC11379F-62BE-46B5-82B4-AD56038A0269}"/>
              </a:ext>
            </a:extLst>
          </p:cNvPr>
          <p:cNvSpPr txBox="1"/>
          <p:nvPr/>
        </p:nvSpPr>
        <p:spPr>
          <a:xfrm>
            <a:off x="186131" y="6314625"/>
            <a:ext cx="455023" cy="369332"/>
          </a:xfrm>
          <a:prstGeom prst="rect">
            <a:avLst/>
          </a:prstGeom>
          <a:noFill/>
        </p:spPr>
        <p:txBody>
          <a:bodyPr wrap="square" rtlCol="0">
            <a:spAutoFit/>
          </a:bodyPr>
          <a:lstStyle/>
          <a:p>
            <a:r>
              <a:rPr lang="it-IT" dirty="0"/>
              <a:t>13</a:t>
            </a:r>
          </a:p>
        </p:txBody>
      </p:sp>
    </p:spTree>
    <p:extLst>
      <p:ext uri="{BB962C8B-B14F-4D97-AF65-F5344CB8AC3E}">
        <p14:creationId xmlns:p14="http://schemas.microsoft.com/office/powerpoint/2010/main" val="250215147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olo 1">
            <a:extLst>
              <a:ext uri="{FF2B5EF4-FFF2-40B4-BE49-F238E27FC236}">
                <a16:creationId xmlns:a16="http://schemas.microsoft.com/office/drawing/2014/main" id="{F1428F2E-1E96-4FB0-BC71-C82B00DD5F1E}"/>
              </a:ext>
            </a:extLst>
          </p:cNvPr>
          <p:cNvSpPr>
            <a:spLocks noGrp="1"/>
          </p:cNvSpPr>
          <p:nvPr>
            <p:ph type="title"/>
          </p:nvPr>
        </p:nvSpPr>
        <p:spPr>
          <a:xfrm>
            <a:off x="777240" y="731519"/>
            <a:ext cx="2845191" cy="3237579"/>
          </a:xfrm>
          <a:solidFill>
            <a:srgbClr val="0070C0"/>
          </a:solidFill>
        </p:spPr>
        <p:txBody>
          <a:bodyPr>
            <a:normAutofit/>
          </a:bodyPr>
          <a:lstStyle/>
          <a:p>
            <a:r>
              <a:rPr lang="it-IT" sz="3800" dirty="0">
                <a:solidFill>
                  <a:srgbClr val="FFFFFF"/>
                </a:solidFill>
              </a:rPr>
              <a:t>Uniemens ListaPosPA  - Aspetti connessi al TFR</a:t>
            </a:r>
            <a:endParaRPr lang="en-US" sz="3800" dirty="0">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40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6" name="Connettore 5">
            <a:extLst>
              <a:ext uri="{FF2B5EF4-FFF2-40B4-BE49-F238E27FC236}">
                <a16:creationId xmlns:a16="http://schemas.microsoft.com/office/drawing/2014/main" id="{99E8BDAE-1FC0-4FCA-8C78-2BA6D39AD25B}"/>
              </a:ext>
            </a:extLst>
          </p:cNvPr>
          <p:cNvSpPr/>
          <p:nvPr/>
        </p:nvSpPr>
        <p:spPr>
          <a:xfrm>
            <a:off x="777239" y="4532776"/>
            <a:ext cx="2710543" cy="1593705"/>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lvl="1" algn="ctr"/>
            <a:r>
              <a:rPr lang="en-US" sz="2400" b="1" dirty="0">
                <a:solidFill>
                  <a:srgbClr val="FF0000"/>
                </a:solidFill>
                <a:effectLst>
                  <a:outerShdw blurRad="38100" dist="38100" dir="2700000" algn="tl">
                    <a:srgbClr val="000000">
                      <a:alpha val="43137"/>
                    </a:srgbClr>
                  </a:outerShdw>
                </a:effectLst>
              </a:rPr>
              <a:t>Circolare  n. 105 del 07/08/2012  </a:t>
            </a:r>
          </a:p>
        </p:txBody>
      </p:sp>
      <p:sp>
        <p:nvSpPr>
          <p:cNvPr id="9" name="Rettangolo 8">
            <a:extLst>
              <a:ext uri="{FF2B5EF4-FFF2-40B4-BE49-F238E27FC236}">
                <a16:creationId xmlns:a16="http://schemas.microsoft.com/office/drawing/2014/main" id="{09C776ED-C1D8-4AB4-8BD0-37BA81CFF9F7}"/>
              </a:ext>
            </a:extLst>
          </p:cNvPr>
          <p:cNvSpPr/>
          <p:nvPr/>
        </p:nvSpPr>
        <p:spPr>
          <a:xfrm>
            <a:off x="4044599" y="448055"/>
            <a:ext cx="7681055" cy="5601533"/>
          </a:xfrm>
          <a:prstGeom prst="rect">
            <a:avLst/>
          </a:prstGeom>
        </p:spPr>
        <p:txBody>
          <a:bodyPr wrap="square">
            <a:spAutoFit/>
          </a:bodyPr>
          <a:lstStyle/>
          <a:p>
            <a:pPr fontAlgn="t"/>
            <a:endParaRPr lang="it-IT" b="1" dirty="0">
              <a:solidFill>
                <a:srgbClr val="FF0000"/>
              </a:solidFill>
            </a:endParaRPr>
          </a:p>
          <a:p>
            <a:pPr algn="ctr" fontAlgn="t"/>
            <a:r>
              <a:rPr lang="it-IT" sz="2800" u="sng" dirty="0">
                <a:solidFill>
                  <a:srgbClr val="FF0000"/>
                </a:solidFill>
                <a:effectLst>
                  <a:outerShdw blurRad="38100" dist="38100" dir="2700000" algn="tl">
                    <a:srgbClr val="000000">
                      <a:alpha val="43137"/>
                    </a:srgbClr>
                  </a:outerShdw>
                </a:effectLst>
              </a:rPr>
              <a:t>Generalizzazione del Principio di Cassa</a:t>
            </a:r>
          </a:p>
          <a:p>
            <a:pPr algn="ctr" fontAlgn="t"/>
            <a:endParaRPr lang="it-IT" sz="2400" b="1" i="1" dirty="0">
              <a:solidFill>
                <a:srgbClr val="FF0000"/>
              </a:solidFill>
            </a:endParaRPr>
          </a:p>
          <a:p>
            <a:pPr algn="ctr" fontAlgn="t"/>
            <a:r>
              <a:rPr lang="it-IT" sz="2400" dirty="0">
                <a:effectLst>
                  <a:outerShdw blurRad="38100" dist="38100" dir="2700000" algn="tl">
                    <a:srgbClr val="000000">
                      <a:alpha val="43137"/>
                    </a:srgbClr>
                  </a:outerShdw>
                </a:effectLst>
              </a:rPr>
              <a:t>Gli emolumenti corrisposti  da ottobre 2012 devono essere dichiarati nel mese di erogazione anche se riferiti a periodi precedenti.</a:t>
            </a:r>
          </a:p>
          <a:p>
            <a:pPr algn="ctr" fontAlgn="t"/>
            <a:endParaRPr lang="it-IT" sz="2400" dirty="0">
              <a:effectLst>
                <a:outerShdw blurRad="38100" dist="38100" dir="2700000" algn="tl">
                  <a:srgbClr val="000000">
                    <a:alpha val="43137"/>
                  </a:srgbClr>
                </a:outerShdw>
              </a:effectLst>
            </a:endParaRPr>
          </a:p>
          <a:p>
            <a:pPr algn="ctr" fontAlgn="t"/>
            <a:r>
              <a:rPr lang="it-IT" sz="2400" dirty="0">
                <a:effectLst>
                  <a:outerShdw blurRad="38100" dist="38100" dir="2700000" algn="tl">
                    <a:srgbClr val="000000">
                      <a:alpha val="43137"/>
                    </a:srgbClr>
                  </a:outerShdw>
                </a:effectLst>
              </a:rPr>
              <a:t>Nel caso  di erogazioni a lavoratore Cessato/Sospeso e per specifici Cambi Tipo Impiego  gli emolumenti devono essere dichiarati  con V1 Causale 1   sull’ultimo periodo di servizio in cui sono evidenziate tali condizioni.</a:t>
            </a:r>
          </a:p>
          <a:p>
            <a:pPr algn="ctr" fontAlgn="t"/>
            <a:endParaRPr lang="it-IT" sz="2400" dirty="0">
              <a:effectLst>
                <a:outerShdw blurRad="38100" dist="38100" dir="2700000" algn="tl">
                  <a:srgbClr val="000000">
                    <a:alpha val="43137"/>
                  </a:srgbClr>
                </a:outerShdw>
              </a:effectLst>
            </a:endParaRPr>
          </a:p>
          <a:p>
            <a:pPr algn="ctr" fontAlgn="t"/>
            <a:r>
              <a:rPr lang="it-IT" sz="2400" dirty="0">
                <a:effectLst>
                  <a:outerShdw blurRad="38100" dist="38100" dir="2700000" algn="tl">
                    <a:srgbClr val="000000">
                      <a:alpha val="43137"/>
                    </a:srgbClr>
                  </a:outerShdw>
                </a:effectLst>
              </a:rPr>
              <a:t>Eccezioni a tale Principio sono rappresentate da Regolarizzazioni da Sentenza e da Transazione che si dichiarano con gli elementi V1 Causale 7 CMU 3 e CMU 4</a:t>
            </a:r>
          </a:p>
        </p:txBody>
      </p:sp>
      <p:sp>
        <p:nvSpPr>
          <p:cNvPr id="10" name="CasellaDiTesto 9">
            <a:extLst>
              <a:ext uri="{FF2B5EF4-FFF2-40B4-BE49-F238E27FC236}">
                <a16:creationId xmlns:a16="http://schemas.microsoft.com/office/drawing/2014/main" id="{52E9D43D-244C-4CBB-9AA2-7A979880BCD2}"/>
              </a:ext>
            </a:extLst>
          </p:cNvPr>
          <p:cNvSpPr txBox="1"/>
          <p:nvPr/>
        </p:nvSpPr>
        <p:spPr>
          <a:xfrm>
            <a:off x="186131" y="6314625"/>
            <a:ext cx="455023" cy="369332"/>
          </a:xfrm>
          <a:prstGeom prst="rect">
            <a:avLst/>
          </a:prstGeom>
          <a:noFill/>
        </p:spPr>
        <p:txBody>
          <a:bodyPr wrap="square" rtlCol="0">
            <a:spAutoFit/>
          </a:bodyPr>
          <a:lstStyle/>
          <a:p>
            <a:r>
              <a:rPr lang="it-IT" dirty="0"/>
              <a:t>14</a:t>
            </a:r>
          </a:p>
        </p:txBody>
      </p:sp>
    </p:spTree>
    <p:extLst>
      <p:ext uri="{BB962C8B-B14F-4D97-AF65-F5344CB8AC3E}">
        <p14:creationId xmlns:p14="http://schemas.microsoft.com/office/powerpoint/2010/main" val="1942304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olo 1">
            <a:extLst>
              <a:ext uri="{FF2B5EF4-FFF2-40B4-BE49-F238E27FC236}">
                <a16:creationId xmlns:a16="http://schemas.microsoft.com/office/drawing/2014/main" id="{F1428F2E-1E96-4FB0-BC71-C82B00DD5F1E}"/>
              </a:ext>
            </a:extLst>
          </p:cNvPr>
          <p:cNvSpPr>
            <a:spLocks noGrp="1"/>
          </p:cNvSpPr>
          <p:nvPr>
            <p:ph type="title"/>
          </p:nvPr>
        </p:nvSpPr>
        <p:spPr>
          <a:xfrm>
            <a:off x="777240" y="731519"/>
            <a:ext cx="2845191" cy="3237579"/>
          </a:xfrm>
          <a:solidFill>
            <a:srgbClr val="0070C0"/>
          </a:solidFill>
        </p:spPr>
        <p:txBody>
          <a:bodyPr>
            <a:normAutofit/>
          </a:bodyPr>
          <a:lstStyle/>
          <a:p>
            <a:pPr algn="ctr"/>
            <a:r>
              <a:rPr lang="en-US" sz="2800" dirty="0">
                <a:solidFill>
                  <a:schemeClr val="bg1"/>
                </a:solidFill>
              </a:rPr>
              <a:t>Processo Integrato tra TFR e PA - Ruoli</a:t>
            </a:r>
            <a:endParaRPr lang="en-US" sz="2800" dirty="0">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40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6" name="Connettore 5">
            <a:extLst>
              <a:ext uri="{FF2B5EF4-FFF2-40B4-BE49-F238E27FC236}">
                <a16:creationId xmlns:a16="http://schemas.microsoft.com/office/drawing/2014/main" id="{99E8BDAE-1FC0-4FCA-8C78-2BA6D39AD25B}"/>
              </a:ext>
            </a:extLst>
          </p:cNvPr>
          <p:cNvSpPr/>
          <p:nvPr/>
        </p:nvSpPr>
        <p:spPr>
          <a:xfrm>
            <a:off x="458921" y="4249312"/>
            <a:ext cx="3303182" cy="2295179"/>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b="1" dirty="0">
                <a:solidFill>
                  <a:srgbClr val="FF0000"/>
                </a:solidFill>
                <a:effectLst>
                  <a:outerShdw blurRad="38100" dist="38100" dir="2700000" algn="tl">
                    <a:srgbClr val="000000">
                      <a:alpha val="43137"/>
                    </a:srgbClr>
                  </a:outerShdw>
                </a:effectLst>
              </a:rPr>
              <a:t>Il Processo integrato tra TFR e PA per la liquidazione del TFR prevede il coinvolgimento dei seguenti ruoli:</a:t>
            </a:r>
          </a:p>
        </p:txBody>
      </p:sp>
      <p:pic>
        <p:nvPicPr>
          <p:cNvPr id="3" name="Immagine 2">
            <a:extLst>
              <a:ext uri="{FF2B5EF4-FFF2-40B4-BE49-F238E27FC236}">
                <a16:creationId xmlns:a16="http://schemas.microsoft.com/office/drawing/2014/main" id="{FCD73CDE-A3E5-488D-94A4-0BDD5FACCEAA}"/>
              </a:ext>
            </a:extLst>
          </p:cNvPr>
          <p:cNvPicPr>
            <a:picLocks noChangeAspect="1"/>
          </p:cNvPicPr>
          <p:nvPr/>
        </p:nvPicPr>
        <p:blipFill>
          <a:blip r:embed="rId3"/>
          <a:stretch>
            <a:fillRect/>
          </a:stretch>
        </p:blipFill>
        <p:spPr>
          <a:xfrm>
            <a:off x="4037178" y="455479"/>
            <a:ext cx="7695900" cy="5941879"/>
          </a:xfrm>
          <a:prstGeom prst="rect">
            <a:avLst/>
          </a:prstGeom>
        </p:spPr>
      </p:pic>
      <p:sp>
        <p:nvSpPr>
          <p:cNvPr id="10" name="CasellaDiTesto 9">
            <a:extLst>
              <a:ext uri="{FF2B5EF4-FFF2-40B4-BE49-F238E27FC236}">
                <a16:creationId xmlns:a16="http://schemas.microsoft.com/office/drawing/2014/main" id="{3696ED5B-B01E-498A-98DC-A023CD2CF299}"/>
              </a:ext>
            </a:extLst>
          </p:cNvPr>
          <p:cNvSpPr txBox="1"/>
          <p:nvPr/>
        </p:nvSpPr>
        <p:spPr>
          <a:xfrm>
            <a:off x="187858" y="6359825"/>
            <a:ext cx="455023" cy="369332"/>
          </a:xfrm>
          <a:prstGeom prst="rect">
            <a:avLst/>
          </a:prstGeom>
          <a:noFill/>
        </p:spPr>
        <p:txBody>
          <a:bodyPr wrap="square" rtlCol="0">
            <a:spAutoFit/>
          </a:bodyPr>
          <a:lstStyle/>
          <a:p>
            <a:r>
              <a:rPr lang="it-IT" dirty="0"/>
              <a:t>10</a:t>
            </a:r>
          </a:p>
        </p:txBody>
      </p:sp>
    </p:spTree>
    <p:extLst>
      <p:ext uri="{BB962C8B-B14F-4D97-AF65-F5344CB8AC3E}">
        <p14:creationId xmlns:p14="http://schemas.microsoft.com/office/powerpoint/2010/main" val="95720504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12" name="Titolo 1">
            <a:extLst>
              <a:ext uri="{FF2B5EF4-FFF2-40B4-BE49-F238E27FC236}">
                <a16:creationId xmlns:a16="http://schemas.microsoft.com/office/drawing/2014/main" id="{1C11B8F1-C8AE-46DB-99F3-4BCF3AD46878}"/>
              </a:ext>
            </a:extLst>
          </p:cNvPr>
          <p:cNvSpPr txBox="1">
            <a:spLocks/>
          </p:cNvSpPr>
          <p:nvPr/>
        </p:nvSpPr>
        <p:spPr>
          <a:xfrm>
            <a:off x="978433" y="837407"/>
            <a:ext cx="10515600" cy="1161076"/>
          </a:xfrm>
          <a:prstGeom prst="rect">
            <a:avLst/>
          </a:prstGeom>
          <a:solidFill>
            <a:srgbClr val="0070C0"/>
          </a:solidFill>
        </p:spPr>
        <p:txBody>
          <a:bodyPr vert="horz" lIns="91440" tIns="45720" rIns="91440" bIns="45720" rtlCol="0" anchor="b">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lang="it-IT" sz="4000">
                <a:solidFill>
                  <a:schemeClr val="bg1"/>
                </a:solidFill>
              </a:rPr>
              <a:t>Uniemens ListaPosPA  - Aspetti connessi al TFR</a:t>
            </a:r>
            <a:endParaRPr lang="en-US" sz="4000" dirty="0">
              <a:solidFill>
                <a:schemeClr val="bg1"/>
              </a:solidFill>
            </a:endParaRPr>
          </a:p>
        </p:txBody>
      </p:sp>
      <p:pic>
        <p:nvPicPr>
          <p:cNvPr id="5" name="Immagine 4">
            <a:extLst>
              <a:ext uri="{FF2B5EF4-FFF2-40B4-BE49-F238E27FC236}">
                <a16:creationId xmlns:a16="http://schemas.microsoft.com/office/drawing/2014/main" id="{0B57C047-4463-47F8-B123-05F74EF46715}"/>
              </a:ext>
            </a:extLst>
          </p:cNvPr>
          <p:cNvPicPr>
            <a:picLocks noChangeAspect="1"/>
          </p:cNvPicPr>
          <p:nvPr/>
        </p:nvPicPr>
        <p:blipFill>
          <a:blip r:embed="rId3"/>
          <a:stretch>
            <a:fillRect/>
          </a:stretch>
        </p:blipFill>
        <p:spPr>
          <a:xfrm>
            <a:off x="403432" y="2378076"/>
            <a:ext cx="6879731" cy="4261642"/>
          </a:xfrm>
          <a:prstGeom prst="rect">
            <a:avLst/>
          </a:prstGeom>
        </p:spPr>
      </p:pic>
      <p:pic>
        <p:nvPicPr>
          <p:cNvPr id="6" name="Immagine 5">
            <a:extLst>
              <a:ext uri="{FF2B5EF4-FFF2-40B4-BE49-F238E27FC236}">
                <a16:creationId xmlns:a16="http://schemas.microsoft.com/office/drawing/2014/main" id="{FA597F58-D270-4BCE-AE18-B63418F71827}"/>
              </a:ext>
            </a:extLst>
          </p:cNvPr>
          <p:cNvPicPr>
            <a:picLocks noChangeAspect="1"/>
          </p:cNvPicPr>
          <p:nvPr/>
        </p:nvPicPr>
        <p:blipFill>
          <a:blip r:embed="rId4"/>
          <a:stretch>
            <a:fillRect/>
          </a:stretch>
        </p:blipFill>
        <p:spPr>
          <a:xfrm>
            <a:off x="5329646" y="2402064"/>
            <a:ext cx="6024154" cy="1275070"/>
          </a:xfrm>
          <a:prstGeom prst="rect">
            <a:avLst/>
          </a:prstGeom>
        </p:spPr>
      </p:pic>
      <p:pic>
        <p:nvPicPr>
          <p:cNvPr id="7" name="Immagine 6">
            <a:extLst>
              <a:ext uri="{FF2B5EF4-FFF2-40B4-BE49-F238E27FC236}">
                <a16:creationId xmlns:a16="http://schemas.microsoft.com/office/drawing/2014/main" id="{A61E691C-5282-4BB5-AB53-A81DB3920E11}"/>
              </a:ext>
            </a:extLst>
          </p:cNvPr>
          <p:cNvPicPr>
            <a:picLocks noChangeAspect="1"/>
          </p:cNvPicPr>
          <p:nvPr/>
        </p:nvPicPr>
        <p:blipFill>
          <a:blip r:embed="rId5"/>
          <a:stretch>
            <a:fillRect/>
          </a:stretch>
        </p:blipFill>
        <p:spPr>
          <a:xfrm>
            <a:off x="6335486" y="3677134"/>
            <a:ext cx="5018314" cy="2962584"/>
          </a:xfrm>
          <a:prstGeom prst="rect">
            <a:avLst/>
          </a:prstGeom>
        </p:spPr>
      </p:pic>
      <p:sp>
        <p:nvSpPr>
          <p:cNvPr id="8" name="CasellaDiTesto 7">
            <a:extLst>
              <a:ext uri="{FF2B5EF4-FFF2-40B4-BE49-F238E27FC236}">
                <a16:creationId xmlns:a16="http://schemas.microsoft.com/office/drawing/2014/main" id="{75DF21DD-D6D8-41DC-934B-5D6267603A6F}"/>
              </a:ext>
            </a:extLst>
          </p:cNvPr>
          <p:cNvSpPr txBox="1"/>
          <p:nvPr/>
        </p:nvSpPr>
        <p:spPr>
          <a:xfrm>
            <a:off x="186131" y="6314625"/>
            <a:ext cx="455023" cy="369332"/>
          </a:xfrm>
          <a:prstGeom prst="rect">
            <a:avLst/>
          </a:prstGeom>
          <a:noFill/>
        </p:spPr>
        <p:txBody>
          <a:bodyPr wrap="square" rtlCol="0">
            <a:spAutoFit/>
          </a:bodyPr>
          <a:lstStyle/>
          <a:p>
            <a:r>
              <a:rPr lang="it-IT" dirty="0"/>
              <a:t>15</a:t>
            </a:r>
          </a:p>
        </p:txBody>
      </p:sp>
    </p:spTree>
    <p:extLst>
      <p:ext uri="{BB962C8B-B14F-4D97-AF65-F5344CB8AC3E}">
        <p14:creationId xmlns:p14="http://schemas.microsoft.com/office/powerpoint/2010/main" val="129872692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pic>
        <p:nvPicPr>
          <p:cNvPr id="16" name="Immagine 15">
            <a:extLst>
              <a:ext uri="{FF2B5EF4-FFF2-40B4-BE49-F238E27FC236}">
                <a16:creationId xmlns:a16="http://schemas.microsoft.com/office/drawing/2014/main" id="{F630CA6F-10D6-4A38-BE0A-EA6F8B0D082C}"/>
              </a:ext>
            </a:extLst>
          </p:cNvPr>
          <p:cNvPicPr>
            <a:picLocks noChangeAspect="1"/>
          </p:cNvPicPr>
          <p:nvPr/>
        </p:nvPicPr>
        <p:blipFill>
          <a:blip r:embed="rId3"/>
          <a:stretch>
            <a:fillRect/>
          </a:stretch>
        </p:blipFill>
        <p:spPr>
          <a:xfrm>
            <a:off x="470263" y="2246811"/>
            <a:ext cx="11286308" cy="4114801"/>
          </a:xfrm>
          <a:prstGeom prst="rect">
            <a:avLst/>
          </a:prstGeom>
        </p:spPr>
      </p:pic>
      <p:sp>
        <p:nvSpPr>
          <p:cNvPr id="12" name="Titolo 1">
            <a:extLst>
              <a:ext uri="{FF2B5EF4-FFF2-40B4-BE49-F238E27FC236}">
                <a16:creationId xmlns:a16="http://schemas.microsoft.com/office/drawing/2014/main" id="{1C11B8F1-C8AE-46DB-99F3-4BCF3AD46878}"/>
              </a:ext>
            </a:extLst>
          </p:cNvPr>
          <p:cNvSpPr txBox="1">
            <a:spLocks/>
          </p:cNvSpPr>
          <p:nvPr/>
        </p:nvSpPr>
        <p:spPr>
          <a:xfrm>
            <a:off x="978433" y="837407"/>
            <a:ext cx="10515600" cy="1161076"/>
          </a:xfrm>
          <a:prstGeom prst="rect">
            <a:avLst/>
          </a:prstGeom>
          <a:solidFill>
            <a:srgbClr val="0070C0"/>
          </a:solidFill>
        </p:spPr>
        <p:txBody>
          <a:bodyPr vert="horz" lIns="91440" tIns="45720" rIns="91440" bIns="45720" rtlCol="0" anchor="b">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lang="it-IT" sz="4000">
                <a:solidFill>
                  <a:schemeClr val="bg1"/>
                </a:solidFill>
              </a:rPr>
              <a:t>Uniemens ListaPosPA  - Aspetti connessi al TFR</a:t>
            </a:r>
            <a:endParaRPr lang="en-US" sz="4000" dirty="0">
              <a:solidFill>
                <a:schemeClr val="bg1"/>
              </a:solidFill>
            </a:endParaRPr>
          </a:p>
        </p:txBody>
      </p:sp>
      <p:sp>
        <p:nvSpPr>
          <p:cNvPr id="5" name="CasellaDiTesto 4">
            <a:extLst>
              <a:ext uri="{FF2B5EF4-FFF2-40B4-BE49-F238E27FC236}">
                <a16:creationId xmlns:a16="http://schemas.microsoft.com/office/drawing/2014/main" id="{E1F5A608-E7BA-4067-B09D-49024A4EB87C}"/>
              </a:ext>
            </a:extLst>
          </p:cNvPr>
          <p:cNvSpPr txBox="1"/>
          <p:nvPr/>
        </p:nvSpPr>
        <p:spPr>
          <a:xfrm>
            <a:off x="186131" y="6314625"/>
            <a:ext cx="455023" cy="369332"/>
          </a:xfrm>
          <a:prstGeom prst="rect">
            <a:avLst/>
          </a:prstGeom>
          <a:noFill/>
        </p:spPr>
        <p:txBody>
          <a:bodyPr wrap="square" rtlCol="0">
            <a:spAutoFit/>
          </a:bodyPr>
          <a:lstStyle/>
          <a:p>
            <a:r>
              <a:rPr lang="it-IT" dirty="0"/>
              <a:t>16</a:t>
            </a:r>
          </a:p>
        </p:txBody>
      </p:sp>
    </p:spTree>
    <p:extLst>
      <p:ext uri="{BB962C8B-B14F-4D97-AF65-F5344CB8AC3E}">
        <p14:creationId xmlns:p14="http://schemas.microsoft.com/office/powerpoint/2010/main" val="38839617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pic>
        <p:nvPicPr>
          <p:cNvPr id="14" name="Immagine 13">
            <a:extLst>
              <a:ext uri="{FF2B5EF4-FFF2-40B4-BE49-F238E27FC236}">
                <a16:creationId xmlns:a16="http://schemas.microsoft.com/office/drawing/2014/main" id="{FEB13280-B710-4C01-90EC-551060ED38BA}"/>
              </a:ext>
            </a:extLst>
          </p:cNvPr>
          <p:cNvPicPr>
            <a:picLocks noChangeAspect="1"/>
          </p:cNvPicPr>
          <p:nvPr/>
        </p:nvPicPr>
        <p:blipFill>
          <a:blip r:embed="rId3"/>
          <a:stretch>
            <a:fillRect/>
          </a:stretch>
        </p:blipFill>
        <p:spPr>
          <a:xfrm>
            <a:off x="187858" y="2271419"/>
            <a:ext cx="5783542" cy="4066203"/>
          </a:xfrm>
          <a:prstGeom prst="rect">
            <a:avLst/>
          </a:prstGeom>
        </p:spPr>
      </p:pic>
      <p:pic>
        <p:nvPicPr>
          <p:cNvPr id="15" name="Immagine 14">
            <a:extLst>
              <a:ext uri="{FF2B5EF4-FFF2-40B4-BE49-F238E27FC236}">
                <a16:creationId xmlns:a16="http://schemas.microsoft.com/office/drawing/2014/main" id="{31D1F5C6-3281-46D8-A813-3D4455C5C250}"/>
              </a:ext>
            </a:extLst>
          </p:cNvPr>
          <p:cNvPicPr>
            <a:picLocks noChangeAspect="1"/>
          </p:cNvPicPr>
          <p:nvPr/>
        </p:nvPicPr>
        <p:blipFill>
          <a:blip r:embed="rId4"/>
          <a:stretch>
            <a:fillRect/>
          </a:stretch>
        </p:blipFill>
        <p:spPr>
          <a:xfrm>
            <a:off x="6583680" y="3513905"/>
            <a:ext cx="4629413" cy="2338253"/>
          </a:xfrm>
          <a:prstGeom prst="rect">
            <a:avLst/>
          </a:prstGeom>
        </p:spPr>
      </p:pic>
      <p:sp>
        <p:nvSpPr>
          <p:cNvPr id="5" name="Freccia destra con strisce 4">
            <a:extLst>
              <a:ext uri="{FF2B5EF4-FFF2-40B4-BE49-F238E27FC236}">
                <a16:creationId xmlns:a16="http://schemas.microsoft.com/office/drawing/2014/main" id="{070C12E2-6F4E-42F2-AFD1-DEF489E59125}"/>
              </a:ext>
            </a:extLst>
          </p:cNvPr>
          <p:cNvSpPr/>
          <p:nvPr/>
        </p:nvSpPr>
        <p:spPr>
          <a:xfrm>
            <a:off x="5735247" y="4440716"/>
            <a:ext cx="721505" cy="484632"/>
          </a:xfrm>
          <a:prstGeom prst="striped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Titolo 1">
            <a:extLst>
              <a:ext uri="{FF2B5EF4-FFF2-40B4-BE49-F238E27FC236}">
                <a16:creationId xmlns:a16="http://schemas.microsoft.com/office/drawing/2014/main" id="{2F1099B3-BA30-47BE-9F7E-8D46E4123C6F}"/>
              </a:ext>
            </a:extLst>
          </p:cNvPr>
          <p:cNvSpPr>
            <a:spLocks noGrp="1"/>
          </p:cNvSpPr>
          <p:nvPr>
            <p:ph type="title"/>
          </p:nvPr>
        </p:nvSpPr>
        <p:spPr>
          <a:xfrm>
            <a:off x="838199" y="687643"/>
            <a:ext cx="10515600" cy="1161076"/>
          </a:xfrm>
          <a:solidFill>
            <a:srgbClr val="0070C0"/>
          </a:solidFill>
        </p:spPr>
        <p:txBody>
          <a:bodyPr>
            <a:normAutofit/>
          </a:bodyPr>
          <a:lstStyle/>
          <a:p>
            <a:r>
              <a:rPr lang="it-IT" sz="4000" dirty="0">
                <a:solidFill>
                  <a:schemeClr val="bg1"/>
                </a:solidFill>
              </a:rPr>
              <a:t>Uniemens ListaPosPA  - Aspetti connessi al TFR</a:t>
            </a:r>
            <a:endParaRPr lang="en-US" sz="4000" dirty="0">
              <a:solidFill>
                <a:schemeClr val="bg1"/>
              </a:solidFill>
            </a:endParaRPr>
          </a:p>
        </p:txBody>
      </p:sp>
      <p:sp>
        <p:nvSpPr>
          <p:cNvPr id="7" name="CasellaDiTesto 6">
            <a:extLst>
              <a:ext uri="{FF2B5EF4-FFF2-40B4-BE49-F238E27FC236}">
                <a16:creationId xmlns:a16="http://schemas.microsoft.com/office/drawing/2014/main" id="{DD21EC61-59FC-4565-AA0E-D92F1706049A}"/>
              </a:ext>
            </a:extLst>
          </p:cNvPr>
          <p:cNvSpPr txBox="1"/>
          <p:nvPr/>
        </p:nvSpPr>
        <p:spPr>
          <a:xfrm>
            <a:off x="186131" y="6314625"/>
            <a:ext cx="455023" cy="369332"/>
          </a:xfrm>
          <a:prstGeom prst="rect">
            <a:avLst/>
          </a:prstGeom>
          <a:noFill/>
        </p:spPr>
        <p:txBody>
          <a:bodyPr wrap="square" rtlCol="0">
            <a:spAutoFit/>
          </a:bodyPr>
          <a:lstStyle/>
          <a:p>
            <a:r>
              <a:rPr lang="it-IT" dirty="0"/>
              <a:t>17</a:t>
            </a:r>
          </a:p>
        </p:txBody>
      </p:sp>
    </p:spTree>
    <p:extLst>
      <p:ext uri="{BB962C8B-B14F-4D97-AF65-F5344CB8AC3E}">
        <p14:creationId xmlns:p14="http://schemas.microsoft.com/office/powerpoint/2010/main" val="225697920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olo 1">
            <a:extLst>
              <a:ext uri="{FF2B5EF4-FFF2-40B4-BE49-F238E27FC236}">
                <a16:creationId xmlns:a16="http://schemas.microsoft.com/office/drawing/2014/main" id="{F1428F2E-1E96-4FB0-BC71-C82B00DD5F1E}"/>
              </a:ext>
            </a:extLst>
          </p:cNvPr>
          <p:cNvSpPr>
            <a:spLocks noGrp="1"/>
          </p:cNvSpPr>
          <p:nvPr>
            <p:ph type="title"/>
          </p:nvPr>
        </p:nvSpPr>
        <p:spPr>
          <a:xfrm>
            <a:off x="777240" y="731519"/>
            <a:ext cx="2845191" cy="3237579"/>
          </a:xfrm>
          <a:solidFill>
            <a:srgbClr val="0070C0"/>
          </a:solidFill>
        </p:spPr>
        <p:txBody>
          <a:bodyPr>
            <a:normAutofit/>
          </a:bodyPr>
          <a:lstStyle/>
          <a:p>
            <a:r>
              <a:rPr lang="it-IT" sz="3800" dirty="0">
                <a:solidFill>
                  <a:srgbClr val="FFFFFF"/>
                </a:solidFill>
              </a:rPr>
              <a:t>Uniemens ListaPosPA  - Aspetti connessi al TFR</a:t>
            </a:r>
            <a:endParaRPr lang="en-US" sz="3800" dirty="0">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40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6" name="Connettore 5">
            <a:extLst>
              <a:ext uri="{FF2B5EF4-FFF2-40B4-BE49-F238E27FC236}">
                <a16:creationId xmlns:a16="http://schemas.microsoft.com/office/drawing/2014/main" id="{99E8BDAE-1FC0-4FCA-8C78-2BA6D39AD25B}"/>
              </a:ext>
            </a:extLst>
          </p:cNvPr>
          <p:cNvSpPr/>
          <p:nvPr/>
        </p:nvSpPr>
        <p:spPr>
          <a:xfrm>
            <a:off x="777239" y="4532776"/>
            <a:ext cx="2958738" cy="1593705"/>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lvl="1" algn="ctr"/>
            <a:r>
              <a:rPr lang="en-US" sz="2400" b="1" dirty="0">
                <a:solidFill>
                  <a:srgbClr val="FF0000"/>
                </a:solidFill>
                <a:effectLst>
                  <a:outerShdw blurRad="38100" dist="38100" dir="2700000" algn="tl">
                    <a:srgbClr val="000000">
                      <a:alpha val="43137"/>
                    </a:srgbClr>
                  </a:outerShdw>
                </a:effectLst>
              </a:rPr>
              <a:t>Istruzioni di compilazione  </a:t>
            </a:r>
          </a:p>
        </p:txBody>
      </p:sp>
      <p:sp>
        <p:nvSpPr>
          <p:cNvPr id="12" name="Rettangolo ad angolo ripiegato 11">
            <a:extLst>
              <a:ext uri="{FF2B5EF4-FFF2-40B4-BE49-F238E27FC236}">
                <a16:creationId xmlns:a16="http://schemas.microsoft.com/office/drawing/2014/main" id="{D78CAF7F-A1F0-4468-AE3E-629624E29B57}"/>
              </a:ext>
            </a:extLst>
          </p:cNvPr>
          <p:cNvSpPr/>
          <p:nvPr/>
        </p:nvSpPr>
        <p:spPr>
          <a:xfrm>
            <a:off x="4037179" y="455479"/>
            <a:ext cx="7681055" cy="5941879"/>
          </a:xfrm>
          <a:prstGeom prst="foldedCorner">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t"/>
            <a:endParaRPr lang="it-IT" sz="2000" b="1" u="sng" dirty="0">
              <a:solidFill>
                <a:schemeClr val="tx1"/>
              </a:solidFill>
            </a:endParaRPr>
          </a:p>
          <a:p>
            <a:pPr algn="ctr" fontAlgn="t"/>
            <a:endParaRPr lang="it-IT" sz="2000" b="1" u="sng" dirty="0">
              <a:solidFill>
                <a:schemeClr val="tx1"/>
              </a:solidFill>
            </a:endParaRPr>
          </a:p>
          <a:p>
            <a:pPr algn="ctr" fontAlgn="t"/>
            <a:r>
              <a:rPr lang="it-IT" sz="2800" b="1" u="sng" dirty="0">
                <a:solidFill>
                  <a:srgbClr val="FF0000"/>
                </a:solidFill>
                <a:effectLst>
                  <a:outerShdw blurRad="38100" dist="38100" dir="2700000" algn="tl">
                    <a:srgbClr val="000000">
                      <a:alpha val="43137"/>
                    </a:srgbClr>
                  </a:outerShdw>
                </a:effectLst>
              </a:rPr>
              <a:t>Giorno Opzione TFR</a:t>
            </a:r>
          </a:p>
          <a:p>
            <a:pPr algn="ctr" fontAlgn="t"/>
            <a:endParaRPr lang="it-IT" sz="2000" u="sng" dirty="0">
              <a:solidFill>
                <a:srgbClr val="FF0000"/>
              </a:solidFill>
              <a:effectLst>
                <a:outerShdw blurRad="38100" dist="38100" dir="2700000" algn="tl">
                  <a:srgbClr val="000000">
                    <a:alpha val="43137"/>
                  </a:srgbClr>
                </a:outerShdw>
              </a:effectLst>
            </a:endParaRPr>
          </a:p>
          <a:p>
            <a:pPr algn="ctr" fontAlgn="t"/>
            <a:r>
              <a:rPr lang="it-IT" sz="2400" dirty="0">
                <a:solidFill>
                  <a:schemeClr val="tx1"/>
                </a:solidFill>
                <a:effectLst>
                  <a:outerShdw blurRad="38100" dist="38100" dir="2700000" algn="tl">
                    <a:srgbClr val="000000">
                      <a:alpha val="43137"/>
                    </a:srgbClr>
                  </a:outerShdw>
                </a:effectLst>
              </a:rPr>
              <a:t>Va indicata la data di opzione per il TFR esercitata dal lavoratore, già in regime di TFS, nel corso del mese di denuncia. </a:t>
            </a:r>
          </a:p>
          <a:p>
            <a:pPr algn="ctr" fontAlgn="t"/>
            <a:r>
              <a:rPr lang="it-IT" sz="2400" dirty="0">
                <a:solidFill>
                  <a:schemeClr val="tx1"/>
                </a:solidFill>
                <a:effectLst>
                  <a:outerShdw blurRad="38100" dist="38100" dir="2700000" algn="tl">
                    <a:srgbClr val="000000">
                      <a:alpha val="43137"/>
                    </a:srgbClr>
                  </a:outerShdw>
                </a:effectLst>
              </a:rPr>
              <a:t>Per data di opzione si intende la data di sottoscrizione del modulo di adesione al fondo pensione.</a:t>
            </a:r>
          </a:p>
          <a:p>
            <a:pPr algn="ctr" fontAlgn="t"/>
            <a:r>
              <a:rPr lang="it-IT" sz="2400" dirty="0">
                <a:solidFill>
                  <a:schemeClr val="tx1"/>
                </a:solidFill>
                <a:effectLst>
                  <a:outerShdw blurRad="38100" dist="38100" dir="2700000" algn="tl">
                    <a:srgbClr val="000000">
                      <a:alpha val="43137"/>
                    </a:srgbClr>
                  </a:outerShdw>
                </a:effectLst>
              </a:rPr>
              <a:t>Per l’esatta individuazione della data di sottoscrizione, si deve fare riferimento alla data di apposizione del timbro e della firma da parte del rappresentante dell’amministrazione, senza le quali la domanda di adesione è priva di effetti. </a:t>
            </a:r>
          </a:p>
          <a:p>
            <a:pPr algn="ctr" fontAlgn="t"/>
            <a:r>
              <a:rPr lang="it-IT" sz="2400" dirty="0">
                <a:solidFill>
                  <a:schemeClr val="tx1"/>
                </a:solidFill>
                <a:effectLst>
                  <a:outerShdw blurRad="38100" dist="38100" dir="2700000" algn="tl">
                    <a:srgbClr val="000000">
                      <a:alpha val="43137"/>
                    </a:srgbClr>
                  </a:outerShdw>
                </a:effectLst>
              </a:rPr>
              <a:t>Eventuali diversi termini relativi alla data di sottoscrizione possono essere presenti negli statuti e nei regolamenti dei vari fondi ai quali si fa rinvio.</a:t>
            </a:r>
          </a:p>
        </p:txBody>
      </p:sp>
      <p:sp>
        <p:nvSpPr>
          <p:cNvPr id="10" name="CasellaDiTesto 9">
            <a:extLst>
              <a:ext uri="{FF2B5EF4-FFF2-40B4-BE49-F238E27FC236}">
                <a16:creationId xmlns:a16="http://schemas.microsoft.com/office/drawing/2014/main" id="{FDEB7E70-A783-4F23-9349-98B8E36E3404}"/>
              </a:ext>
            </a:extLst>
          </p:cNvPr>
          <p:cNvSpPr txBox="1"/>
          <p:nvPr/>
        </p:nvSpPr>
        <p:spPr>
          <a:xfrm>
            <a:off x="186131" y="6314625"/>
            <a:ext cx="455023" cy="369332"/>
          </a:xfrm>
          <a:prstGeom prst="rect">
            <a:avLst/>
          </a:prstGeom>
          <a:noFill/>
        </p:spPr>
        <p:txBody>
          <a:bodyPr wrap="square" rtlCol="0">
            <a:spAutoFit/>
          </a:bodyPr>
          <a:lstStyle/>
          <a:p>
            <a:r>
              <a:rPr lang="it-IT" dirty="0"/>
              <a:t>18</a:t>
            </a:r>
          </a:p>
        </p:txBody>
      </p:sp>
    </p:spTree>
    <p:extLst>
      <p:ext uri="{BB962C8B-B14F-4D97-AF65-F5344CB8AC3E}">
        <p14:creationId xmlns:p14="http://schemas.microsoft.com/office/powerpoint/2010/main" val="285449354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olo 1">
            <a:extLst>
              <a:ext uri="{FF2B5EF4-FFF2-40B4-BE49-F238E27FC236}">
                <a16:creationId xmlns:a16="http://schemas.microsoft.com/office/drawing/2014/main" id="{F1428F2E-1E96-4FB0-BC71-C82B00DD5F1E}"/>
              </a:ext>
            </a:extLst>
          </p:cNvPr>
          <p:cNvSpPr>
            <a:spLocks noGrp="1"/>
          </p:cNvSpPr>
          <p:nvPr>
            <p:ph type="title"/>
          </p:nvPr>
        </p:nvSpPr>
        <p:spPr>
          <a:xfrm>
            <a:off x="777240" y="731519"/>
            <a:ext cx="2845191" cy="3237579"/>
          </a:xfrm>
          <a:solidFill>
            <a:srgbClr val="0070C0"/>
          </a:solidFill>
        </p:spPr>
        <p:txBody>
          <a:bodyPr>
            <a:normAutofit/>
          </a:bodyPr>
          <a:lstStyle/>
          <a:p>
            <a:r>
              <a:rPr lang="it-IT" sz="3800" dirty="0">
                <a:solidFill>
                  <a:srgbClr val="FFFFFF"/>
                </a:solidFill>
              </a:rPr>
              <a:t>Uniemens ListaPosPA  - Aspetti connessi al TFR</a:t>
            </a:r>
            <a:endParaRPr lang="en-US" sz="3800" dirty="0">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40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6" name="Connettore 5">
            <a:extLst>
              <a:ext uri="{FF2B5EF4-FFF2-40B4-BE49-F238E27FC236}">
                <a16:creationId xmlns:a16="http://schemas.microsoft.com/office/drawing/2014/main" id="{99E8BDAE-1FC0-4FCA-8C78-2BA6D39AD25B}"/>
              </a:ext>
            </a:extLst>
          </p:cNvPr>
          <p:cNvSpPr/>
          <p:nvPr/>
        </p:nvSpPr>
        <p:spPr>
          <a:xfrm>
            <a:off x="777239" y="4532776"/>
            <a:ext cx="2958738" cy="1593705"/>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lvl="1" algn="ctr"/>
            <a:r>
              <a:rPr lang="en-US" sz="2400" b="1" dirty="0">
                <a:solidFill>
                  <a:srgbClr val="FF0000"/>
                </a:solidFill>
                <a:effectLst>
                  <a:outerShdw blurRad="38100" dist="38100" dir="2700000" algn="tl">
                    <a:srgbClr val="000000">
                      <a:alpha val="43137"/>
                    </a:srgbClr>
                  </a:outerShdw>
                </a:effectLst>
              </a:rPr>
              <a:t>Istruzioni di compilazione  </a:t>
            </a:r>
          </a:p>
        </p:txBody>
      </p:sp>
      <p:sp>
        <p:nvSpPr>
          <p:cNvPr id="10" name="Rettangolo ad angolo ripiegato 9">
            <a:extLst>
              <a:ext uri="{FF2B5EF4-FFF2-40B4-BE49-F238E27FC236}">
                <a16:creationId xmlns:a16="http://schemas.microsoft.com/office/drawing/2014/main" id="{E7417EB9-4C8F-43C5-A8F3-929C17E93A04}"/>
              </a:ext>
            </a:extLst>
          </p:cNvPr>
          <p:cNvSpPr/>
          <p:nvPr/>
        </p:nvSpPr>
        <p:spPr>
          <a:xfrm>
            <a:off x="4044599" y="448055"/>
            <a:ext cx="7681055" cy="5941879"/>
          </a:xfrm>
          <a:prstGeom prst="foldedCorner">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t"/>
            <a:endParaRPr lang="it-IT" b="1" i="1" u="sng" dirty="0">
              <a:solidFill>
                <a:srgbClr val="7030A0"/>
              </a:solidFill>
            </a:endParaRPr>
          </a:p>
          <a:p>
            <a:pPr algn="ctr" fontAlgn="t"/>
            <a:endParaRPr lang="it-IT" sz="2000" b="1" u="sng" dirty="0">
              <a:solidFill>
                <a:srgbClr val="FF0000"/>
              </a:solidFill>
              <a:effectLst>
                <a:outerShdw blurRad="38100" dist="38100" dir="2700000" algn="tl">
                  <a:srgbClr val="000000">
                    <a:alpha val="43137"/>
                  </a:srgbClr>
                </a:outerShdw>
              </a:effectLst>
            </a:endParaRPr>
          </a:p>
          <a:p>
            <a:pPr algn="ctr" fontAlgn="t"/>
            <a:r>
              <a:rPr lang="it-IT" sz="2800" b="1" u="sng" dirty="0">
                <a:solidFill>
                  <a:srgbClr val="FF0000"/>
                </a:solidFill>
                <a:effectLst>
                  <a:outerShdw blurRad="38100" dist="38100" dir="2700000" algn="tl">
                    <a:srgbClr val="000000">
                      <a:alpha val="43137"/>
                    </a:srgbClr>
                  </a:outerShdw>
                </a:effectLst>
              </a:rPr>
              <a:t>Orario Settimanale Personale Scolastico</a:t>
            </a:r>
          </a:p>
          <a:p>
            <a:pPr algn="ctr" fontAlgn="t"/>
            <a:endParaRPr lang="it-IT" sz="2000" b="1" u="sng" dirty="0">
              <a:solidFill>
                <a:schemeClr val="tx1"/>
              </a:solidFill>
              <a:effectLst>
                <a:outerShdw blurRad="38100" dist="38100" dir="2700000" algn="tl">
                  <a:srgbClr val="000000">
                    <a:alpha val="43137"/>
                  </a:srgbClr>
                </a:outerShdw>
              </a:effectLst>
            </a:endParaRPr>
          </a:p>
          <a:p>
            <a:pPr algn="ctr" fontAlgn="t"/>
            <a:r>
              <a:rPr lang="it-IT" sz="2400" b="1" u="sng" dirty="0">
                <a:solidFill>
                  <a:schemeClr val="tx1"/>
                </a:solidFill>
                <a:effectLst>
                  <a:outerShdw blurRad="38100" dist="38100" dir="2700000" algn="tl">
                    <a:srgbClr val="000000">
                      <a:alpha val="43137"/>
                    </a:srgbClr>
                  </a:outerShdw>
                </a:effectLst>
              </a:rPr>
              <a:t>Orario settimanale ridotto</a:t>
            </a:r>
          </a:p>
          <a:p>
            <a:pPr algn="ctr" fontAlgn="t"/>
            <a:endParaRPr lang="it-IT" sz="2400" b="1" u="sng" dirty="0">
              <a:solidFill>
                <a:schemeClr val="tx1"/>
              </a:solidFill>
              <a:effectLst>
                <a:outerShdw blurRad="38100" dist="38100" dir="2700000" algn="tl">
                  <a:srgbClr val="000000">
                    <a:alpha val="43137"/>
                  </a:srgbClr>
                </a:outerShdw>
              </a:effectLst>
            </a:endParaRPr>
          </a:p>
          <a:p>
            <a:pPr algn="ctr" fontAlgn="t"/>
            <a:r>
              <a:rPr lang="it-IT" sz="2400" dirty="0">
                <a:solidFill>
                  <a:schemeClr val="tx1"/>
                </a:solidFill>
                <a:effectLst>
                  <a:outerShdw blurRad="38100" dist="38100" dir="2700000" algn="tl">
                    <a:srgbClr val="000000">
                      <a:alpha val="43137"/>
                    </a:srgbClr>
                  </a:outerShdw>
                </a:effectLst>
              </a:rPr>
              <a:t>Per il personale scolastico assunto a tempo determinato che effettua orario ridotto, indicare sempre l’orario settimanale effettivamente svolto. </a:t>
            </a:r>
          </a:p>
          <a:p>
            <a:pPr algn="ctr" fontAlgn="t"/>
            <a:r>
              <a:rPr lang="it-IT" sz="2400" dirty="0">
                <a:solidFill>
                  <a:schemeClr val="tx1"/>
                </a:solidFill>
                <a:effectLst>
                  <a:outerShdw blurRad="38100" dist="38100" dir="2700000" algn="tl">
                    <a:srgbClr val="000000">
                      <a:alpha val="43137"/>
                    </a:srgbClr>
                  </a:outerShdw>
                </a:effectLst>
              </a:rPr>
              <a:t>Ad ogni modifica dell’orario settimanale d’insegnamento ridotto deve essere fatta una nuova comunicazione del periodo lavorato.</a:t>
            </a:r>
          </a:p>
          <a:p>
            <a:pPr algn="ctr" fontAlgn="t"/>
            <a:r>
              <a:rPr lang="it-IT" sz="2400" b="1" u="sng" dirty="0">
                <a:solidFill>
                  <a:schemeClr val="tx1"/>
                </a:solidFill>
                <a:effectLst>
                  <a:outerShdw blurRad="38100" dist="38100" dir="2700000" algn="tl">
                    <a:srgbClr val="000000">
                      <a:alpha val="43137"/>
                    </a:srgbClr>
                  </a:outerShdw>
                </a:effectLst>
              </a:rPr>
              <a:t>Orario Settimanale Completo</a:t>
            </a:r>
          </a:p>
          <a:p>
            <a:pPr algn="ctr" fontAlgn="t"/>
            <a:endParaRPr lang="it-IT" sz="2400" b="1" u="sng" dirty="0">
              <a:solidFill>
                <a:schemeClr val="tx1"/>
              </a:solidFill>
              <a:effectLst>
                <a:outerShdw blurRad="38100" dist="38100" dir="2700000" algn="tl">
                  <a:srgbClr val="000000">
                    <a:alpha val="43137"/>
                  </a:srgbClr>
                </a:outerShdw>
              </a:effectLst>
            </a:endParaRPr>
          </a:p>
          <a:p>
            <a:pPr algn="ctr" fontAlgn="t"/>
            <a:r>
              <a:rPr lang="it-IT" sz="2400" dirty="0">
                <a:solidFill>
                  <a:schemeClr val="tx1"/>
                </a:solidFill>
                <a:effectLst>
                  <a:outerShdw blurRad="38100" dist="38100" dir="2700000" algn="tl">
                    <a:srgbClr val="000000">
                      <a:alpha val="43137"/>
                    </a:srgbClr>
                  </a:outerShdw>
                </a:effectLst>
              </a:rPr>
              <a:t>Deve essere indicato l’orario pieno previsto dal contratto di riferimento</a:t>
            </a:r>
            <a:endParaRPr lang="en-US" sz="2400" dirty="0">
              <a:solidFill>
                <a:schemeClr val="tx1"/>
              </a:solidFill>
              <a:effectLst>
                <a:outerShdw blurRad="38100" dist="38100" dir="2700000" algn="tl">
                  <a:srgbClr val="000000">
                    <a:alpha val="43137"/>
                  </a:srgbClr>
                </a:outerShdw>
              </a:effectLst>
            </a:endParaRPr>
          </a:p>
        </p:txBody>
      </p:sp>
      <p:sp>
        <p:nvSpPr>
          <p:cNvPr id="12" name="CasellaDiTesto 11">
            <a:extLst>
              <a:ext uri="{FF2B5EF4-FFF2-40B4-BE49-F238E27FC236}">
                <a16:creationId xmlns:a16="http://schemas.microsoft.com/office/drawing/2014/main" id="{4CEAC86E-BF9F-48D8-9240-64288E7956EC}"/>
              </a:ext>
            </a:extLst>
          </p:cNvPr>
          <p:cNvSpPr txBox="1"/>
          <p:nvPr/>
        </p:nvSpPr>
        <p:spPr>
          <a:xfrm>
            <a:off x="186131" y="6314625"/>
            <a:ext cx="455023" cy="369332"/>
          </a:xfrm>
          <a:prstGeom prst="rect">
            <a:avLst/>
          </a:prstGeom>
          <a:noFill/>
        </p:spPr>
        <p:txBody>
          <a:bodyPr wrap="square" rtlCol="0">
            <a:spAutoFit/>
          </a:bodyPr>
          <a:lstStyle/>
          <a:p>
            <a:r>
              <a:rPr lang="it-IT" dirty="0"/>
              <a:t>19</a:t>
            </a:r>
          </a:p>
        </p:txBody>
      </p:sp>
    </p:spTree>
    <p:extLst>
      <p:ext uri="{BB962C8B-B14F-4D97-AF65-F5344CB8AC3E}">
        <p14:creationId xmlns:p14="http://schemas.microsoft.com/office/powerpoint/2010/main" val="160370764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olo 1">
            <a:extLst>
              <a:ext uri="{FF2B5EF4-FFF2-40B4-BE49-F238E27FC236}">
                <a16:creationId xmlns:a16="http://schemas.microsoft.com/office/drawing/2014/main" id="{F1428F2E-1E96-4FB0-BC71-C82B00DD5F1E}"/>
              </a:ext>
            </a:extLst>
          </p:cNvPr>
          <p:cNvSpPr>
            <a:spLocks noGrp="1"/>
          </p:cNvSpPr>
          <p:nvPr>
            <p:ph type="title"/>
          </p:nvPr>
        </p:nvSpPr>
        <p:spPr>
          <a:xfrm>
            <a:off x="777240" y="731519"/>
            <a:ext cx="2845191" cy="3237579"/>
          </a:xfrm>
          <a:solidFill>
            <a:srgbClr val="0070C0"/>
          </a:solidFill>
        </p:spPr>
        <p:txBody>
          <a:bodyPr>
            <a:normAutofit/>
          </a:bodyPr>
          <a:lstStyle/>
          <a:p>
            <a:r>
              <a:rPr lang="it-IT" sz="3800" dirty="0">
                <a:solidFill>
                  <a:srgbClr val="FFFFFF"/>
                </a:solidFill>
              </a:rPr>
              <a:t>Uniemens ListaPosPA  - Aspetti connessi al TFR</a:t>
            </a:r>
            <a:endParaRPr lang="en-US" sz="3800" dirty="0">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40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6" name="Connettore 5">
            <a:extLst>
              <a:ext uri="{FF2B5EF4-FFF2-40B4-BE49-F238E27FC236}">
                <a16:creationId xmlns:a16="http://schemas.microsoft.com/office/drawing/2014/main" id="{99E8BDAE-1FC0-4FCA-8C78-2BA6D39AD25B}"/>
              </a:ext>
            </a:extLst>
          </p:cNvPr>
          <p:cNvSpPr/>
          <p:nvPr/>
        </p:nvSpPr>
        <p:spPr>
          <a:xfrm>
            <a:off x="777239" y="4532776"/>
            <a:ext cx="2958738" cy="1593705"/>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lvl="1" algn="ctr"/>
            <a:r>
              <a:rPr lang="en-US" sz="2400" b="1" dirty="0">
                <a:solidFill>
                  <a:srgbClr val="FF0000"/>
                </a:solidFill>
                <a:effectLst>
                  <a:outerShdw blurRad="38100" dist="38100" dir="2700000" algn="tl">
                    <a:srgbClr val="000000">
                      <a:alpha val="43137"/>
                    </a:srgbClr>
                  </a:outerShdw>
                </a:effectLst>
              </a:rPr>
              <a:t>Istruzioni di compilazione  </a:t>
            </a:r>
          </a:p>
        </p:txBody>
      </p:sp>
      <p:sp>
        <p:nvSpPr>
          <p:cNvPr id="10" name="Rettangolo ad angolo ripiegato 9">
            <a:extLst>
              <a:ext uri="{FF2B5EF4-FFF2-40B4-BE49-F238E27FC236}">
                <a16:creationId xmlns:a16="http://schemas.microsoft.com/office/drawing/2014/main" id="{CF0C30E6-59CA-4588-A8FE-21BF8CB7945D}"/>
              </a:ext>
            </a:extLst>
          </p:cNvPr>
          <p:cNvSpPr/>
          <p:nvPr/>
        </p:nvSpPr>
        <p:spPr>
          <a:xfrm>
            <a:off x="4044599" y="448055"/>
            <a:ext cx="7681055" cy="5961890"/>
          </a:xfrm>
          <a:prstGeom prst="foldedCorner">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t"/>
            <a:endParaRPr lang="it-IT" sz="2000" b="1" u="sng" dirty="0">
              <a:solidFill>
                <a:schemeClr val="tx1"/>
              </a:solidFill>
            </a:endParaRPr>
          </a:p>
          <a:p>
            <a:pPr algn="ctr" fontAlgn="t"/>
            <a:endParaRPr lang="it-IT" sz="2000" b="1" u="sng" dirty="0">
              <a:solidFill>
                <a:schemeClr val="tx1"/>
              </a:solidFill>
            </a:endParaRPr>
          </a:p>
          <a:p>
            <a:pPr algn="ctr" fontAlgn="t"/>
            <a:endParaRPr lang="it-IT" sz="3600" b="1" u="sng" dirty="0">
              <a:solidFill>
                <a:srgbClr val="FF0000"/>
              </a:solidFill>
              <a:effectLst>
                <a:outerShdw blurRad="38100" dist="38100" dir="2700000" algn="tl">
                  <a:srgbClr val="000000">
                    <a:alpha val="43137"/>
                  </a:srgbClr>
                </a:outerShdw>
              </a:effectLst>
            </a:endParaRPr>
          </a:p>
          <a:p>
            <a:pPr algn="ctr" fontAlgn="t"/>
            <a:r>
              <a:rPr lang="it-IT" sz="2800" b="1" u="sng" dirty="0">
                <a:solidFill>
                  <a:srgbClr val="FF0000"/>
                </a:solidFill>
                <a:effectLst>
                  <a:outerShdw blurRad="38100" dist="38100" dir="2700000" algn="tl">
                    <a:srgbClr val="000000">
                      <a:alpha val="43137"/>
                    </a:srgbClr>
                  </a:outerShdw>
                </a:effectLst>
              </a:rPr>
              <a:t>Retribuzione teorica  tabellare TFR</a:t>
            </a:r>
          </a:p>
          <a:p>
            <a:pPr algn="ctr" fontAlgn="t"/>
            <a:endParaRPr lang="it-IT" sz="2000" b="1" u="sng" dirty="0">
              <a:solidFill>
                <a:srgbClr val="FF0000"/>
              </a:solidFill>
              <a:effectLst>
                <a:outerShdw blurRad="38100" dist="38100" dir="2700000" algn="tl">
                  <a:srgbClr val="000000">
                    <a:alpha val="43137"/>
                  </a:srgbClr>
                </a:outerShdw>
              </a:effectLst>
            </a:endParaRPr>
          </a:p>
          <a:p>
            <a:pPr algn="ctr" fontAlgn="t"/>
            <a:r>
              <a:rPr lang="it-IT" sz="2400" dirty="0">
                <a:solidFill>
                  <a:schemeClr val="tx1"/>
                </a:solidFill>
                <a:effectLst>
                  <a:outerShdw blurRad="38100" dist="38100" dir="2700000" algn="tl">
                    <a:srgbClr val="000000">
                      <a:alpha val="43137"/>
                    </a:srgbClr>
                  </a:outerShdw>
                </a:effectLst>
              </a:rPr>
              <a:t>Va indicata la retribuzione teorica tabellare standard (che spetterebbe al lavoratore se avesse lavorato l’intero mese), prevista dal contratto per la tipologia del rapporto di lavoro denunciato (tempo pieno, part time etc.), senza abbattimento all’80% previsto per l’imponibile, senza tenere conto di eventuali decurtazioni per assenze non retribuite e senza rateo di tredicesima.</a:t>
            </a:r>
          </a:p>
          <a:p>
            <a:pPr algn="ctr" fontAlgn="t"/>
            <a:r>
              <a:rPr lang="it-IT" sz="2400" dirty="0">
                <a:solidFill>
                  <a:schemeClr val="tx1"/>
                </a:solidFill>
                <a:effectLst>
                  <a:outerShdw blurRad="38100" dist="38100" dir="2700000" algn="tl">
                    <a:srgbClr val="000000">
                      <a:alpha val="43137"/>
                    </a:srgbClr>
                  </a:outerShdw>
                </a:effectLst>
              </a:rPr>
              <a:t>Nei casi di rapporto di lavoro part-time o a orario ridotto anche la retribuzione teorica deve essere proporzionata all’orario di lavoro definito nel contratto individuale.</a:t>
            </a:r>
          </a:p>
          <a:p>
            <a:pPr algn="ctr" fontAlgn="t"/>
            <a:r>
              <a:rPr lang="it-IT" sz="2400" dirty="0">
                <a:solidFill>
                  <a:schemeClr val="tx1"/>
                </a:solidFill>
                <a:effectLst>
                  <a:outerShdw blurRad="38100" dist="38100" dir="2700000" algn="tl">
                    <a:srgbClr val="000000">
                      <a:alpha val="43137"/>
                    </a:srgbClr>
                  </a:outerShdw>
                </a:effectLst>
              </a:rPr>
              <a:t>Si evidenzia che in generale la retribuzione teorica TFR è pari o superiore alla retribuzione valutabile ai fini TFR ad eccezione dei mesi in cui sono corrisposti i ratei di mensilità aggiuntive.</a:t>
            </a:r>
          </a:p>
        </p:txBody>
      </p:sp>
      <p:sp>
        <p:nvSpPr>
          <p:cNvPr id="12" name="CasellaDiTesto 11">
            <a:extLst>
              <a:ext uri="{FF2B5EF4-FFF2-40B4-BE49-F238E27FC236}">
                <a16:creationId xmlns:a16="http://schemas.microsoft.com/office/drawing/2014/main" id="{6DBA6C15-EA86-4126-9414-CD8FD38F2BAA}"/>
              </a:ext>
            </a:extLst>
          </p:cNvPr>
          <p:cNvSpPr txBox="1"/>
          <p:nvPr/>
        </p:nvSpPr>
        <p:spPr>
          <a:xfrm>
            <a:off x="186131" y="6314625"/>
            <a:ext cx="455023" cy="369332"/>
          </a:xfrm>
          <a:prstGeom prst="rect">
            <a:avLst/>
          </a:prstGeom>
          <a:noFill/>
        </p:spPr>
        <p:txBody>
          <a:bodyPr wrap="square" rtlCol="0">
            <a:spAutoFit/>
          </a:bodyPr>
          <a:lstStyle/>
          <a:p>
            <a:r>
              <a:rPr lang="it-IT" dirty="0"/>
              <a:t>20</a:t>
            </a:r>
          </a:p>
        </p:txBody>
      </p:sp>
    </p:spTree>
    <p:extLst>
      <p:ext uri="{BB962C8B-B14F-4D97-AF65-F5344CB8AC3E}">
        <p14:creationId xmlns:p14="http://schemas.microsoft.com/office/powerpoint/2010/main" val="389435813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olo 1">
            <a:extLst>
              <a:ext uri="{FF2B5EF4-FFF2-40B4-BE49-F238E27FC236}">
                <a16:creationId xmlns:a16="http://schemas.microsoft.com/office/drawing/2014/main" id="{F1428F2E-1E96-4FB0-BC71-C82B00DD5F1E}"/>
              </a:ext>
            </a:extLst>
          </p:cNvPr>
          <p:cNvSpPr>
            <a:spLocks noGrp="1"/>
          </p:cNvSpPr>
          <p:nvPr>
            <p:ph type="title"/>
          </p:nvPr>
        </p:nvSpPr>
        <p:spPr>
          <a:xfrm>
            <a:off x="777240" y="731519"/>
            <a:ext cx="2845191" cy="3237579"/>
          </a:xfrm>
          <a:solidFill>
            <a:srgbClr val="0070C0"/>
          </a:solidFill>
        </p:spPr>
        <p:txBody>
          <a:bodyPr>
            <a:normAutofit/>
          </a:bodyPr>
          <a:lstStyle/>
          <a:p>
            <a:r>
              <a:rPr lang="it-IT" sz="3800" dirty="0">
                <a:solidFill>
                  <a:srgbClr val="FFFFFF"/>
                </a:solidFill>
              </a:rPr>
              <a:t>Uniemens ListaPosPA  - Aspetti connessi al TFR</a:t>
            </a:r>
            <a:endParaRPr lang="en-US" sz="3800" dirty="0">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40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6" name="Connettore 5">
            <a:extLst>
              <a:ext uri="{FF2B5EF4-FFF2-40B4-BE49-F238E27FC236}">
                <a16:creationId xmlns:a16="http://schemas.microsoft.com/office/drawing/2014/main" id="{99E8BDAE-1FC0-4FCA-8C78-2BA6D39AD25B}"/>
              </a:ext>
            </a:extLst>
          </p:cNvPr>
          <p:cNvSpPr/>
          <p:nvPr/>
        </p:nvSpPr>
        <p:spPr>
          <a:xfrm>
            <a:off x="777239" y="4532776"/>
            <a:ext cx="2958738" cy="1593705"/>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lvl="1" algn="ctr"/>
            <a:r>
              <a:rPr lang="en-US" sz="2400" b="1" dirty="0">
                <a:solidFill>
                  <a:srgbClr val="FF0000"/>
                </a:solidFill>
                <a:effectLst>
                  <a:outerShdw blurRad="38100" dist="38100" dir="2700000" algn="tl">
                    <a:srgbClr val="000000">
                      <a:alpha val="43137"/>
                    </a:srgbClr>
                  </a:outerShdw>
                </a:effectLst>
              </a:rPr>
              <a:t>Istruzioni di compilazione  </a:t>
            </a:r>
          </a:p>
        </p:txBody>
      </p:sp>
      <p:sp>
        <p:nvSpPr>
          <p:cNvPr id="12" name="Rettangolo ad angolo ripiegato 11">
            <a:extLst>
              <a:ext uri="{FF2B5EF4-FFF2-40B4-BE49-F238E27FC236}">
                <a16:creationId xmlns:a16="http://schemas.microsoft.com/office/drawing/2014/main" id="{7C7FF251-D006-4D7C-ABB5-4E482806BD62}"/>
              </a:ext>
            </a:extLst>
          </p:cNvPr>
          <p:cNvSpPr/>
          <p:nvPr/>
        </p:nvSpPr>
        <p:spPr>
          <a:xfrm>
            <a:off x="4037179" y="455479"/>
            <a:ext cx="7681055" cy="5952745"/>
          </a:xfrm>
          <a:prstGeom prst="foldedCorner">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t"/>
            <a:endParaRPr lang="it-IT" b="1" i="1" u="sng" dirty="0">
              <a:solidFill>
                <a:srgbClr val="7030A0"/>
              </a:solidFill>
            </a:endParaRPr>
          </a:p>
          <a:p>
            <a:pPr algn="ctr" fontAlgn="t"/>
            <a:endParaRPr lang="it-IT" sz="2000" b="1" u="sng" dirty="0">
              <a:solidFill>
                <a:srgbClr val="FF0000"/>
              </a:solidFill>
              <a:effectLst>
                <a:outerShdw blurRad="38100" dist="38100" dir="2700000" algn="tl">
                  <a:srgbClr val="000000">
                    <a:alpha val="43137"/>
                  </a:srgbClr>
                </a:outerShdw>
              </a:effectLst>
            </a:endParaRPr>
          </a:p>
          <a:p>
            <a:pPr algn="ctr" fontAlgn="t"/>
            <a:r>
              <a:rPr lang="it-IT" sz="2800" b="1" u="sng" dirty="0">
                <a:solidFill>
                  <a:srgbClr val="FF0000"/>
                </a:solidFill>
                <a:effectLst>
                  <a:outerShdw blurRad="38100" dist="38100" dir="2700000" algn="tl">
                    <a:srgbClr val="000000">
                      <a:alpha val="43137"/>
                    </a:srgbClr>
                  </a:outerShdw>
                </a:effectLst>
              </a:rPr>
              <a:t>Retribuzione valutabile ai fini TFR</a:t>
            </a:r>
          </a:p>
          <a:p>
            <a:pPr algn="ctr" fontAlgn="t"/>
            <a:endParaRPr lang="it-IT" sz="2000" b="1" u="sng" dirty="0">
              <a:solidFill>
                <a:srgbClr val="FF0000"/>
              </a:solidFill>
              <a:effectLst>
                <a:outerShdw blurRad="38100" dist="38100" dir="2700000" algn="tl">
                  <a:srgbClr val="000000">
                    <a:alpha val="43137"/>
                  </a:srgbClr>
                </a:outerShdw>
              </a:effectLst>
            </a:endParaRPr>
          </a:p>
          <a:p>
            <a:pPr algn="ctr" fontAlgn="t"/>
            <a:r>
              <a:rPr lang="it-IT" sz="2000" dirty="0">
                <a:solidFill>
                  <a:schemeClr val="tx1"/>
                </a:solidFill>
                <a:effectLst>
                  <a:outerShdw blurRad="38100" dist="38100" dir="2700000" algn="tl">
                    <a:srgbClr val="000000">
                      <a:alpha val="43137"/>
                    </a:srgbClr>
                  </a:outerShdw>
                </a:effectLst>
              </a:rPr>
              <a:t>Deve contenere l'indicazione delle retribuzioni percepite dal dipendente per ogni periodo lavorato e che concorrono alla composizione della base di riferimento per il trattamento di fine rapporto, tenendo conto di eventuali variazioni legate allo stato di servizio del dipendente e senza abbattimento all'80% (cfr. Dpcm 20 dicembre 1999 e s.m., e circolari INPDAP emanate in materia e da ultimo circolare n. 30 del 01/08/2002). La tredicesima mensilità va denunciata nel mese in cui viene corrisposta.</a:t>
            </a:r>
          </a:p>
          <a:p>
            <a:pPr algn="ctr" fontAlgn="t"/>
            <a:r>
              <a:rPr lang="it-IT" sz="2000" dirty="0">
                <a:solidFill>
                  <a:schemeClr val="tx1"/>
                </a:solidFill>
                <a:effectLst>
                  <a:outerShdw blurRad="38100" dist="38100" dir="2700000" algn="tl">
                    <a:srgbClr val="000000">
                      <a:alpha val="43137"/>
                    </a:srgbClr>
                  </a:outerShdw>
                </a:effectLst>
              </a:rPr>
              <a:t>In pratica la retribuzione da indicare è quella effettivamente percepita dal dipendente e valutabile ai fini TFR. </a:t>
            </a:r>
          </a:p>
          <a:p>
            <a:pPr algn="ctr" fontAlgn="t"/>
            <a:r>
              <a:rPr lang="it-IT" sz="2000" dirty="0">
                <a:solidFill>
                  <a:schemeClr val="tx1"/>
                </a:solidFill>
                <a:effectLst>
                  <a:outerShdw blurRad="38100" dist="38100" dir="2700000" algn="tl">
                    <a:srgbClr val="000000">
                      <a:alpha val="43137"/>
                    </a:srgbClr>
                  </a:outerShdw>
                </a:effectLst>
              </a:rPr>
              <a:t>Si precisa che l’importo relativo alle assenze non retribuite (ad esempio sciopero) deve essere detratto, mentre la retribuzione deve essere riportata per intero nel caso di assenze parzialmente retribuite.</a:t>
            </a:r>
          </a:p>
        </p:txBody>
      </p:sp>
      <p:sp>
        <p:nvSpPr>
          <p:cNvPr id="10" name="CasellaDiTesto 9">
            <a:extLst>
              <a:ext uri="{FF2B5EF4-FFF2-40B4-BE49-F238E27FC236}">
                <a16:creationId xmlns:a16="http://schemas.microsoft.com/office/drawing/2014/main" id="{CA19B932-BCDA-41ED-9CD6-EB68D64285C9}"/>
              </a:ext>
            </a:extLst>
          </p:cNvPr>
          <p:cNvSpPr txBox="1"/>
          <p:nvPr/>
        </p:nvSpPr>
        <p:spPr>
          <a:xfrm>
            <a:off x="186131" y="6314625"/>
            <a:ext cx="455023" cy="369332"/>
          </a:xfrm>
          <a:prstGeom prst="rect">
            <a:avLst/>
          </a:prstGeom>
          <a:noFill/>
        </p:spPr>
        <p:txBody>
          <a:bodyPr wrap="square" rtlCol="0">
            <a:spAutoFit/>
          </a:bodyPr>
          <a:lstStyle/>
          <a:p>
            <a:r>
              <a:rPr lang="it-IT" dirty="0"/>
              <a:t>21</a:t>
            </a:r>
          </a:p>
        </p:txBody>
      </p:sp>
    </p:spTree>
    <p:extLst>
      <p:ext uri="{BB962C8B-B14F-4D97-AF65-F5344CB8AC3E}">
        <p14:creationId xmlns:p14="http://schemas.microsoft.com/office/powerpoint/2010/main" val="155179685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olo 1">
            <a:extLst>
              <a:ext uri="{FF2B5EF4-FFF2-40B4-BE49-F238E27FC236}">
                <a16:creationId xmlns:a16="http://schemas.microsoft.com/office/drawing/2014/main" id="{F1428F2E-1E96-4FB0-BC71-C82B00DD5F1E}"/>
              </a:ext>
            </a:extLst>
          </p:cNvPr>
          <p:cNvSpPr>
            <a:spLocks noGrp="1"/>
          </p:cNvSpPr>
          <p:nvPr>
            <p:ph type="title"/>
          </p:nvPr>
        </p:nvSpPr>
        <p:spPr>
          <a:xfrm>
            <a:off x="777240" y="731519"/>
            <a:ext cx="2845191" cy="3237579"/>
          </a:xfrm>
          <a:solidFill>
            <a:srgbClr val="0070C0"/>
          </a:solidFill>
        </p:spPr>
        <p:txBody>
          <a:bodyPr>
            <a:normAutofit/>
          </a:bodyPr>
          <a:lstStyle/>
          <a:p>
            <a:r>
              <a:rPr lang="it-IT" sz="3800" dirty="0">
                <a:solidFill>
                  <a:srgbClr val="FFFFFF"/>
                </a:solidFill>
              </a:rPr>
              <a:t>Uniemens ListaPosPA  - Aspetti connessi al TFR</a:t>
            </a:r>
            <a:endParaRPr lang="en-US" sz="3800" dirty="0">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40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6" name="Connettore 5">
            <a:extLst>
              <a:ext uri="{FF2B5EF4-FFF2-40B4-BE49-F238E27FC236}">
                <a16:creationId xmlns:a16="http://schemas.microsoft.com/office/drawing/2014/main" id="{99E8BDAE-1FC0-4FCA-8C78-2BA6D39AD25B}"/>
              </a:ext>
            </a:extLst>
          </p:cNvPr>
          <p:cNvSpPr/>
          <p:nvPr/>
        </p:nvSpPr>
        <p:spPr>
          <a:xfrm>
            <a:off x="777239" y="4532776"/>
            <a:ext cx="2958738" cy="1593705"/>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lvl="1" algn="ctr"/>
            <a:r>
              <a:rPr lang="en-US" sz="2400" b="1" dirty="0">
                <a:solidFill>
                  <a:srgbClr val="FF0000"/>
                </a:solidFill>
                <a:effectLst>
                  <a:outerShdw blurRad="38100" dist="38100" dir="2700000" algn="tl">
                    <a:srgbClr val="000000">
                      <a:alpha val="43137"/>
                    </a:srgbClr>
                  </a:outerShdw>
                </a:effectLst>
              </a:rPr>
              <a:t>Istruzioni di compilazione  </a:t>
            </a:r>
          </a:p>
        </p:txBody>
      </p:sp>
      <p:sp>
        <p:nvSpPr>
          <p:cNvPr id="10" name="Rettangolo ad angolo ripiegato 9">
            <a:extLst>
              <a:ext uri="{FF2B5EF4-FFF2-40B4-BE49-F238E27FC236}">
                <a16:creationId xmlns:a16="http://schemas.microsoft.com/office/drawing/2014/main" id="{B7DC332A-D129-4A23-B838-96A6AC29C8AB}"/>
              </a:ext>
            </a:extLst>
          </p:cNvPr>
          <p:cNvSpPr/>
          <p:nvPr/>
        </p:nvSpPr>
        <p:spPr>
          <a:xfrm>
            <a:off x="4037180" y="466344"/>
            <a:ext cx="2454017" cy="5941879"/>
          </a:xfrm>
          <a:prstGeom prst="foldedCorner">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t"/>
            <a:r>
              <a:rPr lang="it-IT" sz="2800" b="1" u="sng" dirty="0">
                <a:solidFill>
                  <a:srgbClr val="FF0000"/>
                </a:solidFill>
                <a:effectLst>
                  <a:outerShdw blurRad="38100" dist="38100" dir="2700000" algn="tl">
                    <a:srgbClr val="000000">
                      <a:alpha val="43137"/>
                    </a:srgbClr>
                  </a:outerShdw>
                </a:effectLst>
              </a:rPr>
              <a:t>Regime fine servizio </a:t>
            </a:r>
          </a:p>
          <a:p>
            <a:pPr algn="ctr" fontAlgn="t"/>
            <a:endParaRPr lang="it-IT" sz="2000" b="1" u="sng" dirty="0">
              <a:solidFill>
                <a:srgbClr val="FF0000"/>
              </a:solidFill>
              <a:effectLst>
                <a:outerShdw blurRad="38100" dist="38100" dir="2700000" algn="tl">
                  <a:srgbClr val="000000">
                    <a:alpha val="43137"/>
                  </a:srgbClr>
                </a:outerShdw>
              </a:effectLst>
            </a:endParaRPr>
          </a:p>
          <a:p>
            <a:pPr algn="ctr" fontAlgn="t"/>
            <a:r>
              <a:rPr lang="it-IT" sz="2000" dirty="0">
                <a:solidFill>
                  <a:schemeClr val="tx1"/>
                </a:solidFill>
                <a:effectLst>
                  <a:outerShdw blurRad="38100" dist="38100" dir="2700000" algn="tl">
                    <a:srgbClr val="000000">
                      <a:alpha val="43137"/>
                    </a:srgbClr>
                  </a:outerShdw>
                </a:effectLst>
              </a:rPr>
              <a:t>In questo elemento deve essere indicata la posizione del lavoratore rispetto al regime delle prestazioni di fine servizio, utilizzando i codici della tabella “Codice regime fine servizio”:</a:t>
            </a:r>
          </a:p>
          <a:p>
            <a:pPr algn="ctr" fontAlgn="t"/>
            <a:r>
              <a:rPr lang="it-IT" sz="2000" dirty="0">
                <a:solidFill>
                  <a:schemeClr val="tx1"/>
                </a:solidFill>
                <a:effectLst>
                  <a:outerShdw blurRad="38100" dist="38100" dir="2700000" algn="tl">
                    <a:srgbClr val="000000">
                      <a:alpha val="43137"/>
                    </a:srgbClr>
                  </a:outerShdw>
                </a:effectLst>
              </a:rPr>
              <a:t>1 TFR</a:t>
            </a:r>
          </a:p>
          <a:p>
            <a:pPr algn="ctr" fontAlgn="t"/>
            <a:r>
              <a:rPr lang="it-IT" sz="2000" dirty="0">
                <a:solidFill>
                  <a:schemeClr val="tx1"/>
                </a:solidFill>
                <a:effectLst>
                  <a:outerShdw blurRad="38100" dist="38100" dir="2700000" algn="tl">
                    <a:srgbClr val="000000">
                      <a:alpha val="43137"/>
                    </a:srgbClr>
                  </a:outerShdw>
                </a:effectLst>
              </a:rPr>
              <a:t>2 Optante</a:t>
            </a:r>
          </a:p>
          <a:p>
            <a:pPr algn="ctr" fontAlgn="t"/>
            <a:r>
              <a:rPr lang="it-IT" sz="2000">
                <a:solidFill>
                  <a:schemeClr val="tx1"/>
                </a:solidFill>
                <a:effectLst>
                  <a:outerShdw blurRad="38100" dist="38100" dir="2700000" algn="tl">
                    <a:srgbClr val="000000">
                      <a:alpha val="43137"/>
                    </a:srgbClr>
                  </a:outerShdw>
                </a:effectLst>
              </a:rPr>
              <a:t>3 TFS</a:t>
            </a:r>
            <a:endParaRPr lang="it-IT" sz="2000" dirty="0">
              <a:solidFill>
                <a:schemeClr val="tx1"/>
              </a:solidFill>
              <a:effectLst>
                <a:outerShdw blurRad="38100" dist="38100" dir="2700000" algn="tl">
                  <a:srgbClr val="000000">
                    <a:alpha val="43137"/>
                  </a:srgbClr>
                </a:outerShdw>
              </a:effectLst>
            </a:endParaRPr>
          </a:p>
        </p:txBody>
      </p:sp>
      <p:sp>
        <p:nvSpPr>
          <p:cNvPr id="13" name="Rettangolo ad angolo ripiegato 12">
            <a:extLst>
              <a:ext uri="{FF2B5EF4-FFF2-40B4-BE49-F238E27FC236}">
                <a16:creationId xmlns:a16="http://schemas.microsoft.com/office/drawing/2014/main" id="{3769F196-397C-4241-B801-08AF03968E14}"/>
              </a:ext>
            </a:extLst>
          </p:cNvPr>
          <p:cNvSpPr/>
          <p:nvPr/>
        </p:nvSpPr>
        <p:spPr>
          <a:xfrm>
            <a:off x="6635932" y="472049"/>
            <a:ext cx="2299347" cy="5943600"/>
          </a:xfrm>
          <a:prstGeom prst="foldedCorner">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t"/>
            <a:r>
              <a:rPr lang="it-IT" sz="2800" b="1" u="sng" dirty="0">
                <a:solidFill>
                  <a:srgbClr val="FF0000"/>
                </a:solidFill>
                <a:effectLst>
                  <a:outerShdw blurRad="38100" dist="38100" dir="2700000" algn="tl">
                    <a:srgbClr val="000000">
                      <a:alpha val="43137"/>
                    </a:srgbClr>
                  </a:outerShdw>
                </a:effectLst>
              </a:rPr>
              <a:t>Codice Gestione</a:t>
            </a:r>
          </a:p>
          <a:p>
            <a:pPr algn="ctr" fontAlgn="t"/>
            <a:endParaRPr lang="it-IT" sz="2000" b="1" u="sng" dirty="0">
              <a:solidFill>
                <a:srgbClr val="FF0000"/>
              </a:solidFill>
              <a:effectLst>
                <a:outerShdw blurRad="38100" dist="38100" dir="2700000" algn="tl">
                  <a:srgbClr val="000000">
                    <a:alpha val="43137"/>
                  </a:srgbClr>
                </a:outerShdw>
              </a:effectLst>
            </a:endParaRPr>
          </a:p>
          <a:p>
            <a:pPr algn="ctr" fontAlgn="t"/>
            <a:r>
              <a:rPr lang="it-IT" sz="2000" dirty="0">
                <a:solidFill>
                  <a:schemeClr val="tx1"/>
                </a:solidFill>
                <a:effectLst>
                  <a:outerShdw blurRad="38100" dist="38100" dir="2700000" algn="tl">
                    <a:srgbClr val="000000">
                      <a:alpha val="43137"/>
                    </a:srgbClr>
                  </a:outerShdw>
                </a:effectLst>
              </a:rPr>
              <a:t>L’elemento deve essere valorizzato utilizzando uno dei codici della tabella “Gestioni” allegata alle “Istruzioni Operative DMA 2”</a:t>
            </a:r>
          </a:p>
        </p:txBody>
      </p:sp>
      <p:sp>
        <p:nvSpPr>
          <p:cNvPr id="14" name="Rettangolo ad angolo ripiegato 13">
            <a:extLst>
              <a:ext uri="{FF2B5EF4-FFF2-40B4-BE49-F238E27FC236}">
                <a16:creationId xmlns:a16="http://schemas.microsoft.com/office/drawing/2014/main" id="{60000278-23F2-4C4D-80A9-5379B35ACA06}"/>
              </a:ext>
            </a:extLst>
          </p:cNvPr>
          <p:cNvSpPr/>
          <p:nvPr/>
        </p:nvSpPr>
        <p:spPr>
          <a:xfrm>
            <a:off x="9099170" y="455480"/>
            <a:ext cx="2626486" cy="5943600"/>
          </a:xfrm>
          <a:prstGeom prst="foldedCorner">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t"/>
            <a:r>
              <a:rPr lang="it-IT" sz="2800" b="1" u="sng" dirty="0">
                <a:solidFill>
                  <a:srgbClr val="FF0000"/>
                </a:solidFill>
                <a:effectLst>
                  <a:outerShdw blurRad="38100" dist="38100" dir="2700000" algn="tl">
                    <a:srgbClr val="000000">
                      <a:alpha val="43137"/>
                    </a:srgbClr>
                  </a:outerShdw>
                </a:effectLst>
              </a:rPr>
              <a:t>Contributo TFR</a:t>
            </a:r>
          </a:p>
          <a:p>
            <a:pPr algn="ctr" fontAlgn="t"/>
            <a:endParaRPr lang="it-IT" sz="2000" b="1" u="sng" dirty="0">
              <a:solidFill>
                <a:srgbClr val="FF0000"/>
              </a:solidFill>
              <a:effectLst>
                <a:outerShdw blurRad="38100" dist="38100" dir="2700000" algn="tl">
                  <a:srgbClr val="000000">
                    <a:alpha val="43137"/>
                  </a:srgbClr>
                </a:outerShdw>
              </a:effectLst>
            </a:endParaRPr>
          </a:p>
          <a:p>
            <a:pPr algn="ctr" fontAlgn="t"/>
            <a:r>
              <a:rPr lang="it-IT" sz="2000" dirty="0">
                <a:solidFill>
                  <a:schemeClr val="tx1"/>
                </a:solidFill>
                <a:effectLst>
                  <a:outerShdw blurRad="38100" dist="38100" dir="2700000" algn="tl">
                    <a:srgbClr val="000000">
                      <a:alpha val="43137"/>
                    </a:srgbClr>
                  </a:outerShdw>
                </a:effectLst>
              </a:rPr>
              <a:t>Indicare il totale dei contributi dovuti per l’imponibile di riferimento</a:t>
            </a:r>
          </a:p>
        </p:txBody>
      </p:sp>
      <p:sp>
        <p:nvSpPr>
          <p:cNvPr id="12" name="CasellaDiTesto 11">
            <a:extLst>
              <a:ext uri="{FF2B5EF4-FFF2-40B4-BE49-F238E27FC236}">
                <a16:creationId xmlns:a16="http://schemas.microsoft.com/office/drawing/2014/main" id="{72710E62-FDA7-42D8-BD09-777C3E78C66A}"/>
              </a:ext>
            </a:extLst>
          </p:cNvPr>
          <p:cNvSpPr txBox="1"/>
          <p:nvPr/>
        </p:nvSpPr>
        <p:spPr>
          <a:xfrm>
            <a:off x="186131" y="6314625"/>
            <a:ext cx="455023" cy="369332"/>
          </a:xfrm>
          <a:prstGeom prst="rect">
            <a:avLst/>
          </a:prstGeom>
          <a:noFill/>
        </p:spPr>
        <p:txBody>
          <a:bodyPr wrap="square" rtlCol="0">
            <a:spAutoFit/>
          </a:bodyPr>
          <a:lstStyle/>
          <a:p>
            <a:r>
              <a:rPr lang="it-IT" dirty="0"/>
              <a:t>22</a:t>
            </a:r>
          </a:p>
        </p:txBody>
      </p:sp>
    </p:spTree>
    <p:extLst>
      <p:ext uri="{BB962C8B-B14F-4D97-AF65-F5344CB8AC3E}">
        <p14:creationId xmlns:p14="http://schemas.microsoft.com/office/powerpoint/2010/main" val="154180325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olo 1">
            <a:extLst>
              <a:ext uri="{FF2B5EF4-FFF2-40B4-BE49-F238E27FC236}">
                <a16:creationId xmlns:a16="http://schemas.microsoft.com/office/drawing/2014/main" id="{F1428F2E-1E96-4FB0-BC71-C82B00DD5F1E}"/>
              </a:ext>
            </a:extLst>
          </p:cNvPr>
          <p:cNvSpPr>
            <a:spLocks noGrp="1"/>
          </p:cNvSpPr>
          <p:nvPr>
            <p:ph type="title"/>
          </p:nvPr>
        </p:nvSpPr>
        <p:spPr>
          <a:xfrm>
            <a:off x="777240" y="731519"/>
            <a:ext cx="2845191" cy="3237579"/>
          </a:xfrm>
          <a:solidFill>
            <a:srgbClr val="0070C0"/>
          </a:solidFill>
        </p:spPr>
        <p:txBody>
          <a:bodyPr>
            <a:normAutofit/>
          </a:bodyPr>
          <a:lstStyle/>
          <a:p>
            <a:r>
              <a:rPr lang="it-IT" sz="3800" dirty="0">
                <a:solidFill>
                  <a:srgbClr val="FFFFFF"/>
                </a:solidFill>
              </a:rPr>
              <a:t>Uniemens ListaPosPA  - Aspetti connessi al TFR</a:t>
            </a:r>
            <a:endParaRPr lang="en-US" sz="3800" dirty="0">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40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6" name="Connettore 5">
            <a:extLst>
              <a:ext uri="{FF2B5EF4-FFF2-40B4-BE49-F238E27FC236}">
                <a16:creationId xmlns:a16="http://schemas.microsoft.com/office/drawing/2014/main" id="{99E8BDAE-1FC0-4FCA-8C78-2BA6D39AD25B}"/>
              </a:ext>
            </a:extLst>
          </p:cNvPr>
          <p:cNvSpPr/>
          <p:nvPr/>
        </p:nvSpPr>
        <p:spPr>
          <a:xfrm>
            <a:off x="777239" y="4532776"/>
            <a:ext cx="2958738" cy="1593705"/>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lvl="1" algn="ctr"/>
            <a:r>
              <a:rPr lang="en-US" sz="2400" b="1" dirty="0">
                <a:solidFill>
                  <a:srgbClr val="FF0000"/>
                </a:solidFill>
                <a:effectLst>
                  <a:outerShdw blurRad="38100" dist="38100" dir="2700000" algn="tl">
                    <a:srgbClr val="000000">
                      <a:alpha val="43137"/>
                    </a:srgbClr>
                  </a:outerShdw>
                </a:effectLst>
              </a:rPr>
              <a:t>Istruzioni di compilazione  </a:t>
            </a:r>
          </a:p>
        </p:txBody>
      </p:sp>
      <p:sp>
        <p:nvSpPr>
          <p:cNvPr id="12" name="Rettangolo ad angolo ripiegato 11">
            <a:extLst>
              <a:ext uri="{FF2B5EF4-FFF2-40B4-BE49-F238E27FC236}">
                <a16:creationId xmlns:a16="http://schemas.microsoft.com/office/drawing/2014/main" id="{086D8E9A-87D4-444B-83C0-E48D1CB644E7}"/>
              </a:ext>
            </a:extLst>
          </p:cNvPr>
          <p:cNvSpPr/>
          <p:nvPr/>
        </p:nvSpPr>
        <p:spPr>
          <a:xfrm>
            <a:off x="4044598" y="448055"/>
            <a:ext cx="7681055" cy="5960169"/>
          </a:xfrm>
          <a:prstGeom prst="foldedCorner">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t"/>
            <a:endParaRPr lang="it-IT" sz="2000" b="1" u="sng" dirty="0">
              <a:solidFill>
                <a:srgbClr val="FF0000"/>
              </a:solidFill>
              <a:effectLst>
                <a:outerShdw blurRad="38100" dist="38100" dir="2700000" algn="tl">
                  <a:srgbClr val="000000">
                    <a:alpha val="43137"/>
                  </a:srgbClr>
                </a:outerShdw>
              </a:effectLst>
            </a:endParaRPr>
          </a:p>
          <a:p>
            <a:pPr algn="ctr" fontAlgn="t"/>
            <a:endParaRPr lang="it-IT" sz="2000" b="1" u="sng" dirty="0">
              <a:solidFill>
                <a:srgbClr val="FF0000"/>
              </a:solidFill>
              <a:effectLst>
                <a:outerShdw blurRad="38100" dist="38100" dir="2700000" algn="tl">
                  <a:srgbClr val="000000">
                    <a:alpha val="43137"/>
                  </a:srgbClr>
                </a:outerShdw>
              </a:effectLst>
            </a:endParaRPr>
          </a:p>
          <a:p>
            <a:pPr algn="ctr" fontAlgn="t"/>
            <a:endParaRPr lang="it-IT" sz="2000" b="1" u="sng" dirty="0">
              <a:solidFill>
                <a:srgbClr val="FF0000"/>
              </a:solidFill>
              <a:effectLst>
                <a:outerShdw blurRad="38100" dist="38100" dir="2700000" algn="tl">
                  <a:srgbClr val="000000">
                    <a:alpha val="43137"/>
                  </a:srgbClr>
                </a:outerShdw>
              </a:effectLst>
            </a:endParaRPr>
          </a:p>
          <a:p>
            <a:pPr algn="ctr" fontAlgn="t"/>
            <a:endParaRPr lang="it-IT" sz="2000" b="1" u="sng" dirty="0">
              <a:solidFill>
                <a:srgbClr val="FF0000"/>
              </a:solidFill>
              <a:effectLst>
                <a:outerShdw blurRad="38100" dist="38100" dir="2700000" algn="tl">
                  <a:srgbClr val="000000">
                    <a:alpha val="43137"/>
                  </a:srgbClr>
                </a:outerShdw>
              </a:effectLst>
            </a:endParaRPr>
          </a:p>
          <a:p>
            <a:pPr algn="ctr" fontAlgn="t"/>
            <a:r>
              <a:rPr lang="it-IT" sz="2800" b="1" u="sng" dirty="0">
                <a:solidFill>
                  <a:srgbClr val="FF0000"/>
                </a:solidFill>
                <a:effectLst>
                  <a:outerShdw blurRad="38100" dist="38100" dir="2700000" algn="tl">
                    <a:srgbClr val="000000">
                      <a:alpha val="43137"/>
                    </a:srgbClr>
                  </a:outerShdw>
                </a:effectLst>
              </a:rPr>
              <a:t>Imponibile TFR</a:t>
            </a:r>
          </a:p>
          <a:p>
            <a:pPr algn="ctr" fontAlgn="t"/>
            <a:r>
              <a:rPr lang="it-IT" sz="2000" b="1" i="1" dirty="0">
                <a:solidFill>
                  <a:schemeClr val="tx1"/>
                </a:solidFill>
              </a:rPr>
              <a:t> </a:t>
            </a:r>
            <a:endParaRPr lang="it-IT" sz="2000" dirty="0">
              <a:solidFill>
                <a:schemeClr val="tx1"/>
              </a:solidFill>
            </a:endParaRPr>
          </a:p>
          <a:p>
            <a:pPr algn="ctr" fontAlgn="t"/>
            <a:r>
              <a:rPr lang="it-IT" sz="2000" dirty="0">
                <a:solidFill>
                  <a:schemeClr val="tx1"/>
                </a:solidFill>
                <a:effectLst>
                  <a:outerShdw blurRad="38100" dist="38100" dir="2700000" algn="tl">
                    <a:srgbClr val="000000">
                      <a:alpha val="43137"/>
                    </a:srgbClr>
                  </a:outerShdw>
                </a:effectLst>
              </a:rPr>
              <a:t>Deve essere indicato l’imponibile contributivo ai fini del TFR che coincide con la base contributiva pari all’80% dello stipendio ed assegni utili a tal fine, indicati nell’art.4 dell’accordo quadro Aran Sindacati del 29 luglio 1999 (cfr. circolare n.30 dell’1/8/2002 ed informativa n.10 del 17/07/2003 della D.C. Trattamenti Fine Servizio e Previdenza Complementare). </a:t>
            </a:r>
          </a:p>
          <a:p>
            <a:pPr algn="ctr" fontAlgn="t"/>
            <a:r>
              <a:rPr lang="it-IT" sz="2000" dirty="0">
                <a:solidFill>
                  <a:schemeClr val="tx1"/>
                </a:solidFill>
                <a:effectLst>
                  <a:outerShdw blurRad="38100" dist="38100" dir="2700000" algn="tl">
                    <a:srgbClr val="000000">
                      <a:alpha val="43137"/>
                    </a:srgbClr>
                  </a:outerShdw>
                </a:effectLst>
              </a:rPr>
              <a:t>In particolare l’imponibile è calcolato sull’80%  delle voci stipendiali  utili, determinate dai contratti collettivi di lavoro e della  tredicesima mensilità indicata solo nel mese di effettiva corresponsione.</a:t>
            </a:r>
          </a:p>
          <a:p>
            <a:pPr algn="ctr" fontAlgn="t"/>
            <a:r>
              <a:rPr lang="it-IT" sz="2000" dirty="0">
                <a:solidFill>
                  <a:schemeClr val="tx1"/>
                </a:solidFill>
                <a:effectLst>
                  <a:outerShdw blurRad="38100" dist="38100" dir="2700000" algn="tl">
                    <a:srgbClr val="000000">
                      <a:alpha val="43137"/>
                    </a:srgbClr>
                  </a:outerShdw>
                </a:effectLst>
              </a:rPr>
              <a:t>Tale valore  è commisurabile alla retribuzione  percepita dal dipendente e valutabile ai fini TFR. </a:t>
            </a:r>
          </a:p>
          <a:p>
            <a:pPr algn="ctr" fontAlgn="t"/>
            <a:r>
              <a:rPr lang="it-IT" sz="2000" dirty="0">
                <a:solidFill>
                  <a:schemeClr val="tx1"/>
                </a:solidFill>
                <a:effectLst>
                  <a:outerShdw blurRad="38100" dist="38100" dir="2700000" algn="tl">
                    <a:srgbClr val="000000">
                      <a:alpha val="43137"/>
                    </a:srgbClr>
                  </a:outerShdw>
                </a:effectLst>
              </a:rPr>
              <a:t>Si precisa che l’importo relativo alle assenze non retribuite (ad esempio sciopero) deve essere detratto, mentre l’imponibile deve essere riportato per intero nel caso di assenze parzialmente retribuite.</a:t>
            </a:r>
          </a:p>
        </p:txBody>
      </p:sp>
      <p:sp>
        <p:nvSpPr>
          <p:cNvPr id="10" name="CasellaDiTesto 9">
            <a:extLst>
              <a:ext uri="{FF2B5EF4-FFF2-40B4-BE49-F238E27FC236}">
                <a16:creationId xmlns:a16="http://schemas.microsoft.com/office/drawing/2014/main" id="{9E1D729E-E2B3-44B3-9850-F6FFE0AB7A06}"/>
              </a:ext>
            </a:extLst>
          </p:cNvPr>
          <p:cNvSpPr txBox="1"/>
          <p:nvPr/>
        </p:nvSpPr>
        <p:spPr>
          <a:xfrm>
            <a:off x="186131" y="6314625"/>
            <a:ext cx="455023" cy="369332"/>
          </a:xfrm>
          <a:prstGeom prst="rect">
            <a:avLst/>
          </a:prstGeom>
          <a:noFill/>
        </p:spPr>
        <p:txBody>
          <a:bodyPr wrap="square" rtlCol="0">
            <a:spAutoFit/>
          </a:bodyPr>
          <a:lstStyle/>
          <a:p>
            <a:r>
              <a:rPr lang="it-IT" dirty="0"/>
              <a:t>23</a:t>
            </a:r>
          </a:p>
        </p:txBody>
      </p:sp>
    </p:spTree>
    <p:extLst>
      <p:ext uri="{BB962C8B-B14F-4D97-AF65-F5344CB8AC3E}">
        <p14:creationId xmlns:p14="http://schemas.microsoft.com/office/powerpoint/2010/main" val="15277464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olo 1">
            <a:extLst>
              <a:ext uri="{FF2B5EF4-FFF2-40B4-BE49-F238E27FC236}">
                <a16:creationId xmlns:a16="http://schemas.microsoft.com/office/drawing/2014/main" id="{F1428F2E-1E96-4FB0-BC71-C82B00DD5F1E}"/>
              </a:ext>
            </a:extLst>
          </p:cNvPr>
          <p:cNvSpPr>
            <a:spLocks noGrp="1"/>
          </p:cNvSpPr>
          <p:nvPr>
            <p:ph type="title"/>
          </p:nvPr>
        </p:nvSpPr>
        <p:spPr>
          <a:xfrm>
            <a:off x="777240" y="731519"/>
            <a:ext cx="2845191" cy="3237579"/>
          </a:xfrm>
          <a:solidFill>
            <a:srgbClr val="0070C0"/>
          </a:solidFill>
        </p:spPr>
        <p:txBody>
          <a:bodyPr>
            <a:normAutofit/>
          </a:bodyPr>
          <a:lstStyle/>
          <a:p>
            <a:r>
              <a:rPr lang="it-IT" sz="3800" dirty="0">
                <a:solidFill>
                  <a:srgbClr val="FFFFFF"/>
                </a:solidFill>
              </a:rPr>
              <a:t>Uniemens ListaPosPA  - Aspetti connessi al TFR</a:t>
            </a:r>
            <a:endParaRPr lang="en-US" sz="3800" dirty="0">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40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6" name="Connettore 5">
            <a:extLst>
              <a:ext uri="{FF2B5EF4-FFF2-40B4-BE49-F238E27FC236}">
                <a16:creationId xmlns:a16="http://schemas.microsoft.com/office/drawing/2014/main" id="{99E8BDAE-1FC0-4FCA-8C78-2BA6D39AD25B}"/>
              </a:ext>
            </a:extLst>
          </p:cNvPr>
          <p:cNvSpPr/>
          <p:nvPr/>
        </p:nvSpPr>
        <p:spPr>
          <a:xfrm>
            <a:off x="777239" y="4532776"/>
            <a:ext cx="2958738" cy="1593705"/>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lvl="1" algn="ctr"/>
            <a:r>
              <a:rPr lang="en-US" sz="2400" b="1" dirty="0">
                <a:solidFill>
                  <a:srgbClr val="FF0000"/>
                </a:solidFill>
                <a:effectLst>
                  <a:outerShdw blurRad="38100" dist="38100" dir="2700000" algn="tl">
                    <a:srgbClr val="000000">
                      <a:alpha val="43137"/>
                    </a:srgbClr>
                  </a:outerShdw>
                </a:effectLst>
              </a:rPr>
              <a:t>Istruzioni di compilazione  </a:t>
            </a:r>
          </a:p>
        </p:txBody>
      </p:sp>
      <p:sp>
        <p:nvSpPr>
          <p:cNvPr id="10" name="Rettangolo ad angolo ripiegato 9">
            <a:extLst>
              <a:ext uri="{FF2B5EF4-FFF2-40B4-BE49-F238E27FC236}">
                <a16:creationId xmlns:a16="http://schemas.microsoft.com/office/drawing/2014/main" id="{CBF11125-D662-4E8E-9DCA-3415DEC51932}"/>
              </a:ext>
            </a:extLst>
          </p:cNvPr>
          <p:cNvSpPr/>
          <p:nvPr/>
        </p:nvSpPr>
        <p:spPr>
          <a:xfrm>
            <a:off x="4044599" y="448055"/>
            <a:ext cx="7681055" cy="5961890"/>
          </a:xfrm>
          <a:prstGeom prst="foldedCorner">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t"/>
            <a:endParaRPr lang="it-IT" b="1" u="sng" dirty="0">
              <a:solidFill>
                <a:schemeClr val="tx1"/>
              </a:solidFill>
              <a:effectLst>
                <a:outerShdw blurRad="38100" dist="38100" dir="2700000" algn="tl">
                  <a:srgbClr val="000000">
                    <a:alpha val="43137"/>
                  </a:srgbClr>
                </a:outerShdw>
              </a:effectLst>
            </a:endParaRPr>
          </a:p>
          <a:p>
            <a:pPr algn="ctr" fontAlgn="t"/>
            <a:endParaRPr lang="it-IT" b="1" u="sng" dirty="0">
              <a:solidFill>
                <a:schemeClr val="tx1"/>
              </a:solidFill>
              <a:effectLst>
                <a:outerShdw blurRad="38100" dist="38100" dir="2700000" algn="tl">
                  <a:srgbClr val="000000">
                    <a:alpha val="43137"/>
                  </a:srgbClr>
                </a:outerShdw>
              </a:effectLst>
            </a:endParaRPr>
          </a:p>
          <a:p>
            <a:pPr algn="ctr" fontAlgn="t"/>
            <a:endParaRPr lang="it-IT" b="1" u="sng" dirty="0">
              <a:solidFill>
                <a:schemeClr val="tx1"/>
              </a:solidFill>
              <a:effectLst>
                <a:outerShdw blurRad="38100" dist="38100" dir="2700000" algn="tl">
                  <a:srgbClr val="000000">
                    <a:alpha val="43137"/>
                  </a:srgbClr>
                </a:outerShdw>
              </a:effectLst>
            </a:endParaRPr>
          </a:p>
          <a:p>
            <a:pPr algn="ctr" fontAlgn="t"/>
            <a:r>
              <a:rPr lang="it-IT" sz="2800" b="1" u="sng" dirty="0">
                <a:solidFill>
                  <a:srgbClr val="FF0000"/>
                </a:solidFill>
                <a:effectLst>
                  <a:outerShdw blurRad="38100" dist="38100" dir="2700000" algn="tl">
                    <a:srgbClr val="000000">
                      <a:alpha val="43137"/>
                    </a:srgbClr>
                  </a:outerShdw>
                </a:effectLst>
              </a:rPr>
              <a:t>Imponibile TFR Eccedenza Massimale</a:t>
            </a:r>
          </a:p>
          <a:p>
            <a:pPr algn="ctr" fontAlgn="t"/>
            <a:endParaRPr lang="it-IT" b="1" u="sng" dirty="0">
              <a:solidFill>
                <a:srgbClr val="FF0000"/>
              </a:solidFill>
              <a:effectLst>
                <a:outerShdw blurRad="38100" dist="38100" dir="2700000" algn="tl">
                  <a:srgbClr val="000000">
                    <a:alpha val="43137"/>
                  </a:srgbClr>
                </a:outerShdw>
              </a:effectLst>
            </a:endParaRPr>
          </a:p>
          <a:p>
            <a:pPr algn="ctr" fontAlgn="t"/>
            <a:r>
              <a:rPr lang="it-IT" sz="2000" dirty="0">
                <a:solidFill>
                  <a:schemeClr val="tx1"/>
                </a:solidFill>
                <a:effectLst>
                  <a:outerShdw blurRad="38100" dist="38100" dir="2700000" algn="tl">
                    <a:srgbClr val="000000">
                      <a:alpha val="43137"/>
                    </a:srgbClr>
                  </a:outerShdw>
                </a:effectLst>
              </a:rPr>
              <a:t>Quota di imponibile TFR che eccede il massimale nel periodo di riferimento di &lt;E0_PeriodoNelMese&gt;, sulla quale non devono essere versati i contributi. Può essere indicato su denunce inviate successivamente al 31/03/2013. </a:t>
            </a:r>
          </a:p>
          <a:p>
            <a:pPr algn="ctr" fontAlgn="t"/>
            <a:r>
              <a:rPr lang="it-IT" sz="2000" dirty="0">
                <a:solidFill>
                  <a:schemeClr val="tx1"/>
                </a:solidFill>
                <a:effectLst>
                  <a:outerShdw blurRad="38100" dist="38100" dir="2700000" algn="tl">
                    <a:srgbClr val="000000">
                      <a:alpha val="43137"/>
                    </a:srgbClr>
                  </a:outerShdw>
                </a:effectLst>
              </a:rPr>
              <a:t>Massimale articolo 3, comma 7, del decreto legislativo 24 aprile 1997, n. 181, da valere per i direttori generali, amministrativi e sanitari delle aziende sanitarie locali e delle aziende ospedaliere di cui all’articolo 3-bis, comma 11, del decreto legislativo 30 dicembre 1992, n. 502, e successive modificazioni</a:t>
            </a:r>
          </a:p>
          <a:p>
            <a:pPr algn="ctr" fontAlgn="t"/>
            <a:endParaRPr lang="it-IT" sz="2000" dirty="0">
              <a:solidFill>
                <a:schemeClr val="tx1"/>
              </a:solidFill>
              <a:effectLst>
                <a:outerShdw blurRad="38100" dist="38100" dir="2700000" algn="tl">
                  <a:srgbClr val="000000">
                    <a:alpha val="43137"/>
                  </a:srgbClr>
                </a:outerShdw>
              </a:effectLst>
            </a:endParaRPr>
          </a:p>
        </p:txBody>
      </p:sp>
      <p:sp>
        <p:nvSpPr>
          <p:cNvPr id="12" name="CasellaDiTesto 11">
            <a:extLst>
              <a:ext uri="{FF2B5EF4-FFF2-40B4-BE49-F238E27FC236}">
                <a16:creationId xmlns:a16="http://schemas.microsoft.com/office/drawing/2014/main" id="{0004D785-E08B-463D-B7FC-DB55EAC7D8B5}"/>
              </a:ext>
            </a:extLst>
          </p:cNvPr>
          <p:cNvSpPr txBox="1"/>
          <p:nvPr/>
        </p:nvSpPr>
        <p:spPr>
          <a:xfrm>
            <a:off x="186131" y="6314625"/>
            <a:ext cx="455023" cy="369332"/>
          </a:xfrm>
          <a:prstGeom prst="rect">
            <a:avLst/>
          </a:prstGeom>
          <a:noFill/>
        </p:spPr>
        <p:txBody>
          <a:bodyPr wrap="square" rtlCol="0">
            <a:spAutoFit/>
          </a:bodyPr>
          <a:lstStyle/>
          <a:p>
            <a:r>
              <a:rPr lang="it-IT" dirty="0"/>
              <a:t>24</a:t>
            </a:r>
          </a:p>
        </p:txBody>
      </p:sp>
    </p:spTree>
    <p:extLst>
      <p:ext uri="{BB962C8B-B14F-4D97-AF65-F5344CB8AC3E}">
        <p14:creationId xmlns:p14="http://schemas.microsoft.com/office/powerpoint/2010/main" val="16909209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olo 1">
            <a:extLst>
              <a:ext uri="{FF2B5EF4-FFF2-40B4-BE49-F238E27FC236}">
                <a16:creationId xmlns:a16="http://schemas.microsoft.com/office/drawing/2014/main" id="{F1428F2E-1E96-4FB0-BC71-C82B00DD5F1E}"/>
              </a:ext>
            </a:extLst>
          </p:cNvPr>
          <p:cNvSpPr>
            <a:spLocks noGrp="1"/>
          </p:cNvSpPr>
          <p:nvPr>
            <p:ph type="title"/>
          </p:nvPr>
        </p:nvSpPr>
        <p:spPr>
          <a:xfrm>
            <a:off x="777240" y="731519"/>
            <a:ext cx="2845191" cy="3237579"/>
          </a:xfrm>
          <a:solidFill>
            <a:srgbClr val="0070C0"/>
          </a:solidFill>
        </p:spPr>
        <p:txBody>
          <a:bodyPr>
            <a:normAutofit/>
          </a:bodyPr>
          <a:lstStyle/>
          <a:p>
            <a:pPr algn="ctr"/>
            <a:r>
              <a:rPr lang="en-US" sz="2800" dirty="0">
                <a:solidFill>
                  <a:schemeClr val="bg1"/>
                </a:solidFill>
              </a:rPr>
              <a:t>Processo Integrato tra TFR e PA – Benefici attesi</a:t>
            </a:r>
            <a:endParaRPr lang="en-US" sz="2800" dirty="0">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40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6" name="Connettore 5">
            <a:extLst>
              <a:ext uri="{FF2B5EF4-FFF2-40B4-BE49-F238E27FC236}">
                <a16:creationId xmlns:a16="http://schemas.microsoft.com/office/drawing/2014/main" id="{99E8BDAE-1FC0-4FCA-8C78-2BA6D39AD25B}"/>
              </a:ext>
            </a:extLst>
          </p:cNvPr>
          <p:cNvSpPr/>
          <p:nvPr/>
        </p:nvSpPr>
        <p:spPr>
          <a:xfrm>
            <a:off x="458921" y="4249312"/>
            <a:ext cx="3303182" cy="2295179"/>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a:solidFill>
                  <a:srgbClr val="FF0000"/>
                </a:solidFill>
                <a:effectLst>
                  <a:outerShdw blurRad="38100" dist="38100" dir="2700000" algn="tl">
                    <a:srgbClr val="000000">
                      <a:alpha val="43137"/>
                    </a:srgbClr>
                  </a:outerShdw>
                </a:effectLst>
              </a:rPr>
              <a:t>Evitare la ridondanza di informazioni da parte dell’ente datore di lavoro…</a:t>
            </a:r>
          </a:p>
        </p:txBody>
      </p:sp>
      <p:sp>
        <p:nvSpPr>
          <p:cNvPr id="4" name="Rettangolo 3">
            <a:extLst>
              <a:ext uri="{FF2B5EF4-FFF2-40B4-BE49-F238E27FC236}">
                <a16:creationId xmlns:a16="http://schemas.microsoft.com/office/drawing/2014/main" id="{B44A15AD-7E17-4DF4-A14A-65C6B4B08D85}"/>
              </a:ext>
            </a:extLst>
          </p:cNvPr>
          <p:cNvSpPr/>
          <p:nvPr/>
        </p:nvSpPr>
        <p:spPr>
          <a:xfrm>
            <a:off x="4576354" y="837407"/>
            <a:ext cx="6096000" cy="1815882"/>
          </a:xfrm>
          <a:prstGeom prst="rect">
            <a:avLst/>
          </a:prstGeom>
        </p:spPr>
        <p:txBody>
          <a:bodyPr>
            <a:spAutoFit/>
          </a:bodyPr>
          <a:lstStyle/>
          <a:p>
            <a:pPr algn="ctr"/>
            <a:r>
              <a:rPr lang="it-IT" sz="2800" dirty="0">
                <a:solidFill>
                  <a:srgbClr val="FF0000"/>
                </a:solidFill>
                <a:effectLst>
                  <a:outerShdw blurRad="38100" dist="38100" dir="2700000" algn="tl">
                    <a:srgbClr val="000000">
                      <a:alpha val="43137"/>
                    </a:srgbClr>
                  </a:outerShdw>
                </a:effectLst>
              </a:rPr>
              <a:t>…che </a:t>
            </a:r>
            <a:r>
              <a:rPr lang="it-IT" sz="2800" u="sng" dirty="0">
                <a:solidFill>
                  <a:srgbClr val="FF0000"/>
                </a:solidFill>
                <a:effectLst>
                  <a:outerShdw blurRad="38100" dist="38100" dir="2700000" algn="tl">
                    <a:srgbClr val="000000">
                      <a:alpha val="43137"/>
                    </a:srgbClr>
                  </a:outerShdw>
                </a:effectLst>
              </a:rPr>
              <a:t>con il flusso Uniemens-Lista PosPA </a:t>
            </a:r>
            <a:r>
              <a:rPr lang="it-IT" sz="2800" dirty="0">
                <a:solidFill>
                  <a:srgbClr val="FF0000"/>
                </a:solidFill>
                <a:effectLst>
                  <a:outerShdw blurRad="38100" dist="38100" dir="2700000" algn="tl">
                    <a:srgbClr val="000000">
                      <a:alpha val="43137"/>
                    </a:srgbClr>
                  </a:outerShdw>
                </a:effectLst>
              </a:rPr>
              <a:t>comunica mensilmente in maniera esaustiva tutti gli elementi idonei alla individuazione:</a:t>
            </a:r>
          </a:p>
        </p:txBody>
      </p:sp>
      <p:pic>
        <p:nvPicPr>
          <p:cNvPr id="12" name="Immagine 11">
            <a:extLst>
              <a:ext uri="{FF2B5EF4-FFF2-40B4-BE49-F238E27FC236}">
                <a16:creationId xmlns:a16="http://schemas.microsoft.com/office/drawing/2014/main" id="{BAF7C832-6A6A-4C92-AD55-B9682FC2142B}"/>
              </a:ext>
            </a:extLst>
          </p:cNvPr>
          <p:cNvPicPr>
            <a:picLocks noChangeAspect="1"/>
          </p:cNvPicPr>
          <p:nvPr/>
        </p:nvPicPr>
        <p:blipFill>
          <a:blip r:embed="rId3"/>
          <a:stretch>
            <a:fillRect/>
          </a:stretch>
        </p:blipFill>
        <p:spPr>
          <a:xfrm>
            <a:off x="3933326" y="2547937"/>
            <a:ext cx="7799752" cy="3801257"/>
          </a:xfrm>
          <a:prstGeom prst="rect">
            <a:avLst/>
          </a:prstGeom>
        </p:spPr>
      </p:pic>
      <p:sp>
        <p:nvSpPr>
          <p:cNvPr id="13" name="CasellaDiTesto 12">
            <a:extLst>
              <a:ext uri="{FF2B5EF4-FFF2-40B4-BE49-F238E27FC236}">
                <a16:creationId xmlns:a16="http://schemas.microsoft.com/office/drawing/2014/main" id="{180A8BAA-E930-4155-96D1-831025FDC8B6}"/>
              </a:ext>
            </a:extLst>
          </p:cNvPr>
          <p:cNvSpPr txBox="1"/>
          <p:nvPr/>
        </p:nvSpPr>
        <p:spPr>
          <a:xfrm>
            <a:off x="186131" y="6314625"/>
            <a:ext cx="455023" cy="369332"/>
          </a:xfrm>
          <a:prstGeom prst="rect">
            <a:avLst/>
          </a:prstGeom>
          <a:noFill/>
        </p:spPr>
        <p:txBody>
          <a:bodyPr wrap="square" rtlCol="0">
            <a:spAutoFit/>
          </a:bodyPr>
          <a:lstStyle/>
          <a:p>
            <a:r>
              <a:rPr lang="it-IT" dirty="0"/>
              <a:t>11</a:t>
            </a:r>
          </a:p>
        </p:txBody>
      </p:sp>
    </p:spTree>
    <p:extLst>
      <p:ext uri="{BB962C8B-B14F-4D97-AF65-F5344CB8AC3E}">
        <p14:creationId xmlns:p14="http://schemas.microsoft.com/office/powerpoint/2010/main" val="182393503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olo 1">
            <a:extLst>
              <a:ext uri="{FF2B5EF4-FFF2-40B4-BE49-F238E27FC236}">
                <a16:creationId xmlns:a16="http://schemas.microsoft.com/office/drawing/2014/main" id="{F1428F2E-1E96-4FB0-BC71-C82B00DD5F1E}"/>
              </a:ext>
            </a:extLst>
          </p:cNvPr>
          <p:cNvSpPr>
            <a:spLocks noGrp="1"/>
          </p:cNvSpPr>
          <p:nvPr>
            <p:ph type="title"/>
          </p:nvPr>
        </p:nvSpPr>
        <p:spPr>
          <a:xfrm>
            <a:off x="777240" y="731519"/>
            <a:ext cx="2845191" cy="3237579"/>
          </a:xfrm>
          <a:solidFill>
            <a:srgbClr val="0070C0"/>
          </a:solidFill>
        </p:spPr>
        <p:txBody>
          <a:bodyPr>
            <a:normAutofit/>
          </a:bodyPr>
          <a:lstStyle/>
          <a:p>
            <a:r>
              <a:rPr lang="it-IT" sz="3800" dirty="0">
                <a:solidFill>
                  <a:srgbClr val="FFFFFF"/>
                </a:solidFill>
              </a:rPr>
              <a:t>Uniemens ListaPosPA  - Aspetti connessi al TFR</a:t>
            </a:r>
            <a:endParaRPr lang="en-US" sz="3800" dirty="0">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40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6" name="Connettore 5">
            <a:extLst>
              <a:ext uri="{FF2B5EF4-FFF2-40B4-BE49-F238E27FC236}">
                <a16:creationId xmlns:a16="http://schemas.microsoft.com/office/drawing/2014/main" id="{99E8BDAE-1FC0-4FCA-8C78-2BA6D39AD25B}"/>
              </a:ext>
            </a:extLst>
          </p:cNvPr>
          <p:cNvSpPr/>
          <p:nvPr/>
        </p:nvSpPr>
        <p:spPr>
          <a:xfrm>
            <a:off x="777239" y="4532776"/>
            <a:ext cx="2958738" cy="1593705"/>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lvl="1" algn="ctr"/>
            <a:r>
              <a:rPr lang="en-US" sz="2400" b="1" dirty="0">
                <a:solidFill>
                  <a:srgbClr val="FF0000"/>
                </a:solidFill>
                <a:effectLst>
                  <a:outerShdw blurRad="38100" dist="38100" dir="2700000" algn="tl">
                    <a:srgbClr val="000000">
                      <a:alpha val="43137"/>
                    </a:srgbClr>
                  </a:outerShdw>
                </a:effectLst>
              </a:rPr>
              <a:t>Istruzioni di compilazione  </a:t>
            </a:r>
          </a:p>
        </p:txBody>
      </p:sp>
      <p:sp>
        <p:nvSpPr>
          <p:cNvPr id="12" name="Rettangolo ad angolo ripiegato 11">
            <a:extLst>
              <a:ext uri="{FF2B5EF4-FFF2-40B4-BE49-F238E27FC236}">
                <a16:creationId xmlns:a16="http://schemas.microsoft.com/office/drawing/2014/main" id="{FE3390C2-4DA5-4E02-AF2C-224D195F4D6B}"/>
              </a:ext>
            </a:extLst>
          </p:cNvPr>
          <p:cNvSpPr/>
          <p:nvPr/>
        </p:nvSpPr>
        <p:spPr>
          <a:xfrm>
            <a:off x="4044599" y="455479"/>
            <a:ext cx="3830048" cy="5941879"/>
          </a:xfrm>
          <a:prstGeom prst="foldedCorner">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t"/>
            <a:r>
              <a:rPr lang="it-IT" sz="2800" b="1" u="sng" dirty="0">
                <a:solidFill>
                  <a:srgbClr val="FF0000"/>
                </a:solidFill>
                <a:effectLst>
                  <a:outerShdw blurRad="38100" dist="38100" dir="2700000" algn="tl">
                    <a:srgbClr val="000000">
                      <a:alpha val="43137"/>
                    </a:srgbClr>
                  </a:outerShdw>
                </a:effectLst>
              </a:rPr>
              <a:t>Imponibile TFR Ulteriori Elementi</a:t>
            </a:r>
          </a:p>
          <a:p>
            <a:pPr algn="ctr" fontAlgn="t"/>
            <a:endParaRPr lang="it-IT" b="1" u="sng" dirty="0">
              <a:solidFill>
                <a:srgbClr val="FF0000"/>
              </a:solidFill>
              <a:effectLst>
                <a:outerShdw blurRad="38100" dist="38100" dir="2700000" algn="tl">
                  <a:srgbClr val="000000">
                    <a:alpha val="43137"/>
                  </a:srgbClr>
                </a:outerShdw>
              </a:effectLst>
            </a:endParaRPr>
          </a:p>
          <a:p>
            <a:pPr algn="ctr" fontAlgn="t"/>
            <a:r>
              <a:rPr lang="it-IT" sz="2000" dirty="0">
                <a:solidFill>
                  <a:schemeClr val="tx1"/>
                </a:solidFill>
                <a:effectLst>
                  <a:outerShdw blurRad="38100" dist="38100" dir="2700000" algn="tl">
                    <a:srgbClr val="000000">
                      <a:alpha val="43137"/>
                    </a:srgbClr>
                  </a:outerShdw>
                </a:effectLst>
              </a:rPr>
              <a:t>Elementi Retributivi   ritenuti utili dalla contrattazione di comparto ai fini TFR in misura pari al 100% degli stessi  relativi ad erogazioni da Ottobre 2019  (Messaggio n. 2440 del 01/07/2019)</a:t>
            </a:r>
          </a:p>
        </p:txBody>
      </p:sp>
      <p:sp>
        <p:nvSpPr>
          <p:cNvPr id="13" name="Rettangolo ad angolo ripiegato 12">
            <a:extLst>
              <a:ext uri="{FF2B5EF4-FFF2-40B4-BE49-F238E27FC236}">
                <a16:creationId xmlns:a16="http://schemas.microsoft.com/office/drawing/2014/main" id="{937E45F8-4A35-4E5B-9B85-3F63F0C30B3A}"/>
              </a:ext>
            </a:extLst>
          </p:cNvPr>
          <p:cNvSpPr/>
          <p:nvPr/>
        </p:nvSpPr>
        <p:spPr>
          <a:xfrm>
            <a:off x="7903030" y="448055"/>
            <a:ext cx="3830048" cy="5941879"/>
          </a:xfrm>
          <a:prstGeom prst="foldedCorner">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t"/>
            <a:r>
              <a:rPr lang="it-IT" sz="2800" b="1" u="sng" dirty="0">
                <a:solidFill>
                  <a:srgbClr val="FF0000"/>
                </a:solidFill>
                <a:effectLst>
                  <a:outerShdw blurRad="38100" dist="38100" dir="2700000" algn="tl">
                    <a:srgbClr val="000000">
                      <a:alpha val="43137"/>
                    </a:srgbClr>
                  </a:outerShdw>
                </a:effectLst>
              </a:rPr>
              <a:t>Contributo TFR Ulteriori Elementi</a:t>
            </a:r>
          </a:p>
          <a:p>
            <a:pPr algn="ctr" fontAlgn="t"/>
            <a:endParaRPr lang="it-IT" b="1" u="sng" dirty="0">
              <a:solidFill>
                <a:srgbClr val="FF0000"/>
              </a:solidFill>
              <a:effectLst>
                <a:outerShdw blurRad="38100" dist="38100" dir="2700000" algn="tl">
                  <a:srgbClr val="000000">
                    <a:alpha val="43137"/>
                  </a:srgbClr>
                </a:outerShdw>
              </a:effectLst>
            </a:endParaRPr>
          </a:p>
          <a:p>
            <a:pPr algn="ctr" fontAlgn="t"/>
            <a:r>
              <a:rPr lang="it-IT" sz="2000" dirty="0">
                <a:solidFill>
                  <a:schemeClr val="tx1"/>
                </a:solidFill>
                <a:effectLst>
                  <a:outerShdw blurRad="38100" dist="38100" dir="2700000" algn="tl">
                    <a:srgbClr val="000000">
                      <a:alpha val="43137"/>
                    </a:srgbClr>
                  </a:outerShdw>
                </a:effectLst>
              </a:rPr>
              <a:t>Dovrà essere indicato il totale dei contributi nella misura pari al 6,91% dell’Imponibile di riferimento indicato  nell’elemento Imponibile TFR Ulteriori Elementi (Messaggio n. 2440 del 01/07/2019)</a:t>
            </a:r>
          </a:p>
        </p:txBody>
      </p:sp>
      <p:sp>
        <p:nvSpPr>
          <p:cNvPr id="14" name="CasellaDiTesto 13">
            <a:extLst>
              <a:ext uri="{FF2B5EF4-FFF2-40B4-BE49-F238E27FC236}">
                <a16:creationId xmlns:a16="http://schemas.microsoft.com/office/drawing/2014/main" id="{A4C0DF42-6CCB-4C1F-96DB-82B2F74EC79A}"/>
              </a:ext>
            </a:extLst>
          </p:cNvPr>
          <p:cNvSpPr txBox="1"/>
          <p:nvPr/>
        </p:nvSpPr>
        <p:spPr>
          <a:xfrm>
            <a:off x="186131" y="6314625"/>
            <a:ext cx="455023" cy="369332"/>
          </a:xfrm>
          <a:prstGeom prst="rect">
            <a:avLst/>
          </a:prstGeom>
          <a:noFill/>
        </p:spPr>
        <p:txBody>
          <a:bodyPr wrap="square" rtlCol="0">
            <a:spAutoFit/>
          </a:bodyPr>
          <a:lstStyle/>
          <a:p>
            <a:r>
              <a:rPr lang="it-IT" dirty="0"/>
              <a:t>25</a:t>
            </a:r>
          </a:p>
        </p:txBody>
      </p:sp>
    </p:spTree>
    <p:extLst>
      <p:ext uri="{BB962C8B-B14F-4D97-AF65-F5344CB8AC3E}">
        <p14:creationId xmlns:p14="http://schemas.microsoft.com/office/powerpoint/2010/main" val="272789873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olo 1">
            <a:extLst>
              <a:ext uri="{FF2B5EF4-FFF2-40B4-BE49-F238E27FC236}">
                <a16:creationId xmlns:a16="http://schemas.microsoft.com/office/drawing/2014/main" id="{F1428F2E-1E96-4FB0-BC71-C82B00DD5F1E}"/>
              </a:ext>
            </a:extLst>
          </p:cNvPr>
          <p:cNvSpPr>
            <a:spLocks noGrp="1"/>
          </p:cNvSpPr>
          <p:nvPr>
            <p:ph type="title"/>
          </p:nvPr>
        </p:nvSpPr>
        <p:spPr>
          <a:xfrm>
            <a:off x="777240" y="731519"/>
            <a:ext cx="2845191" cy="3237579"/>
          </a:xfrm>
          <a:solidFill>
            <a:srgbClr val="0070C0"/>
          </a:solidFill>
        </p:spPr>
        <p:txBody>
          <a:bodyPr>
            <a:normAutofit/>
          </a:bodyPr>
          <a:lstStyle/>
          <a:p>
            <a:r>
              <a:rPr lang="it-IT" sz="3800" dirty="0">
                <a:solidFill>
                  <a:srgbClr val="FFFFFF"/>
                </a:solidFill>
              </a:rPr>
              <a:t>Uniemens ListaPosPA  - Aspetti connessi al TFR</a:t>
            </a:r>
            <a:endParaRPr lang="en-US" sz="3800" dirty="0">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40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6" name="Connettore 5">
            <a:extLst>
              <a:ext uri="{FF2B5EF4-FFF2-40B4-BE49-F238E27FC236}">
                <a16:creationId xmlns:a16="http://schemas.microsoft.com/office/drawing/2014/main" id="{99E8BDAE-1FC0-4FCA-8C78-2BA6D39AD25B}"/>
              </a:ext>
            </a:extLst>
          </p:cNvPr>
          <p:cNvSpPr/>
          <p:nvPr/>
        </p:nvSpPr>
        <p:spPr>
          <a:xfrm>
            <a:off x="777239" y="4532776"/>
            <a:ext cx="2958738" cy="1593705"/>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lvl="1" algn="ctr"/>
            <a:r>
              <a:rPr lang="en-US" sz="2400" b="1" dirty="0">
                <a:solidFill>
                  <a:srgbClr val="FF0000"/>
                </a:solidFill>
                <a:effectLst>
                  <a:outerShdw blurRad="38100" dist="38100" dir="2700000" algn="tl">
                    <a:srgbClr val="000000">
                      <a:alpha val="43137"/>
                    </a:srgbClr>
                  </a:outerShdw>
                </a:effectLst>
              </a:rPr>
              <a:t>Istruzioni di compilazione  </a:t>
            </a:r>
          </a:p>
        </p:txBody>
      </p:sp>
      <p:sp>
        <p:nvSpPr>
          <p:cNvPr id="14" name="Rettangolo ad angolo ripiegato 13">
            <a:extLst>
              <a:ext uri="{FF2B5EF4-FFF2-40B4-BE49-F238E27FC236}">
                <a16:creationId xmlns:a16="http://schemas.microsoft.com/office/drawing/2014/main" id="{29A19ABB-8F92-452F-A6CE-4665077F7567}"/>
              </a:ext>
            </a:extLst>
          </p:cNvPr>
          <p:cNvSpPr/>
          <p:nvPr/>
        </p:nvSpPr>
        <p:spPr>
          <a:xfrm>
            <a:off x="4044601" y="446335"/>
            <a:ext cx="7688475" cy="5963610"/>
          </a:xfrm>
          <a:prstGeom prst="foldedCorner">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t"/>
            <a:endParaRPr lang="it-IT" b="1" i="1" dirty="0">
              <a:solidFill>
                <a:schemeClr val="tx1"/>
              </a:solidFill>
            </a:endParaRPr>
          </a:p>
          <a:p>
            <a:pPr algn="ctr" fontAlgn="t"/>
            <a:endParaRPr lang="it-IT" i="1" dirty="0">
              <a:solidFill>
                <a:schemeClr val="tx1"/>
              </a:solidFill>
            </a:endParaRPr>
          </a:p>
          <a:p>
            <a:pPr algn="ctr" fontAlgn="t"/>
            <a:endParaRPr lang="it-IT" sz="2000" b="1" u="sng" dirty="0">
              <a:solidFill>
                <a:srgbClr val="FF0000"/>
              </a:solidFill>
              <a:effectLst>
                <a:outerShdw blurRad="38100" dist="38100" dir="2700000" algn="tl">
                  <a:srgbClr val="000000">
                    <a:alpha val="43137"/>
                  </a:srgbClr>
                </a:outerShdw>
              </a:effectLst>
            </a:endParaRPr>
          </a:p>
          <a:p>
            <a:pPr algn="ctr" fontAlgn="t"/>
            <a:r>
              <a:rPr lang="it-IT" sz="2800" b="1" u="sng" dirty="0">
                <a:solidFill>
                  <a:srgbClr val="FF0000"/>
                </a:solidFill>
                <a:effectLst>
                  <a:outerShdw blurRad="38100" dist="38100" dir="2700000" algn="tl">
                    <a:srgbClr val="000000">
                      <a:alpha val="43137"/>
                    </a:srgbClr>
                  </a:outerShdw>
                </a:effectLst>
              </a:rPr>
              <a:t>Imponibile TFS</a:t>
            </a:r>
          </a:p>
          <a:p>
            <a:pPr algn="ctr" fontAlgn="t"/>
            <a:endParaRPr lang="it-IT" b="1" u="sng" dirty="0">
              <a:solidFill>
                <a:srgbClr val="FF0000"/>
              </a:solidFill>
              <a:effectLst>
                <a:outerShdw blurRad="38100" dist="38100" dir="2700000" algn="tl">
                  <a:srgbClr val="000000">
                    <a:alpha val="43137"/>
                  </a:srgbClr>
                </a:outerShdw>
              </a:effectLst>
            </a:endParaRPr>
          </a:p>
          <a:p>
            <a:pPr algn="ctr" fontAlgn="t"/>
            <a:r>
              <a:rPr lang="it-IT" dirty="0">
                <a:solidFill>
                  <a:schemeClr val="tx1"/>
                </a:solidFill>
                <a:effectLst>
                  <a:outerShdw blurRad="38100" dist="38100" dir="2700000" algn="tl">
                    <a:srgbClr val="000000">
                      <a:alpha val="43137"/>
                    </a:srgbClr>
                  </a:outerShdw>
                </a:effectLst>
              </a:rPr>
              <a:t>Deve essere indicata la retribuzione imponibile ai fini dell’indennità </a:t>
            </a:r>
            <a:r>
              <a:rPr lang="it-IT" b="1" dirty="0">
                <a:solidFill>
                  <a:schemeClr val="tx1"/>
                </a:solidFill>
                <a:effectLst>
                  <a:outerShdw blurRad="38100" dist="38100" dir="2700000" algn="tl">
                    <a:srgbClr val="000000">
                      <a:alpha val="43137"/>
                    </a:srgbClr>
                  </a:outerShdw>
                </a:effectLst>
              </a:rPr>
              <a:t>premio</a:t>
            </a:r>
            <a:r>
              <a:rPr lang="it-IT" dirty="0">
                <a:solidFill>
                  <a:schemeClr val="tx1"/>
                </a:solidFill>
                <a:effectLst>
                  <a:outerShdw blurRad="38100" dist="38100" dir="2700000" algn="tl">
                    <a:srgbClr val="000000">
                      <a:alpha val="43137"/>
                    </a:srgbClr>
                  </a:outerShdw>
                </a:effectLst>
              </a:rPr>
              <a:t> servizio ex INADEL, in conformità all’art. 11 della legge n.152 del 1968, ovvero la retribuzione imponibile ai fini della buonuscita ex ENPAS, di cui all’art. 2 della legge n. 75 del 1980. Il dato richiesto coincide con la base contributiva pari all’80% dello stipendio ed assegni utili a tal fine (circolare n. 11 del 12.3.2001 e successive modificazioni, informative n. 12 dell’11.6.2002, n. 5 del 18.3.2003 e n. 10 del 17/07/2003 della D.C. Trattamenti Fine Servizio e Previdenza Complementare). Solo nel mese di effettiva corresponsione della 13^ mensilità all’importo della retribuzione mensile va sommato quello dell’intera 13^.</a:t>
            </a:r>
          </a:p>
          <a:p>
            <a:pPr algn="ctr" fontAlgn="t"/>
            <a:r>
              <a:rPr lang="it-IT" dirty="0">
                <a:solidFill>
                  <a:schemeClr val="tx1"/>
                </a:solidFill>
                <a:effectLst>
                  <a:outerShdw blurRad="38100" dist="38100" dir="2700000" algn="tl">
                    <a:srgbClr val="000000">
                      <a:alpha val="43137"/>
                    </a:srgbClr>
                  </a:outerShdw>
                </a:effectLst>
              </a:rPr>
              <a:t>Tale valore  è commisurabile alla retribuzione  percepita e/o che avrebbe percepito il dipendente in costanza di servizio (retribuzione virtuale) e valutabile ai fini TFS  in quei casi riportati nella tabella dei tipo servizio.</a:t>
            </a:r>
          </a:p>
          <a:p>
            <a:pPr algn="ctr" fontAlgn="t"/>
            <a:r>
              <a:rPr lang="it-IT" dirty="0">
                <a:solidFill>
                  <a:schemeClr val="tx1"/>
                </a:solidFill>
                <a:effectLst>
                  <a:outerShdw blurRad="38100" dist="38100" dir="2700000" algn="tl">
                    <a:srgbClr val="000000">
                      <a:alpha val="43137"/>
                    </a:srgbClr>
                  </a:outerShdw>
                </a:effectLst>
              </a:rPr>
              <a:t>Si precisa che l’imponibile deve essere riportato per intero nel caso di alcune  assenze parzialmente retribuite (vedi circolare Inpdap n.11 del 12.3.2001 e successive modifiche).</a:t>
            </a:r>
          </a:p>
          <a:p>
            <a:pPr algn="ctr" fontAlgn="t"/>
            <a:r>
              <a:rPr lang="it-IT" b="1" dirty="0">
                <a:solidFill>
                  <a:schemeClr val="tx1"/>
                </a:solidFill>
                <a:effectLst>
                  <a:outerShdw blurRad="38100" dist="38100" dir="2700000" algn="tl">
                    <a:srgbClr val="000000">
                      <a:alpha val="43137"/>
                    </a:srgbClr>
                  </a:outerShdw>
                </a:effectLst>
              </a:rPr>
              <a:t>L’elemento va sempre valorizzato anche per il personale iscritto alle gestioni previdenziali (INADEL e ENPAS) che, aderendo ad un fondo di previdenza complementare, ha dovuto optare per la trasformazione del proprio TFS in TFR.</a:t>
            </a:r>
          </a:p>
        </p:txBody>
      </p:sp>
      <p:sp>
        <p:nvSpPr>
          <p:cNvPr id="10" name="CasellaDiTesto 9">
            <a:extLst>
              <a:ext uri="{FF2B5EF4-FFF2-40B4-BE49-F238E27FC236}">
                <a16:creationId xmlns:a16="http://schemas.microsoft.com/office/drawing/2014/main" id="{A5E4EE02-3F3F-41A1-8DF6-65BC020208B9}"/>
              </a:ext>
            </a:extLst>
          </p:cNvPr>
          <p:cNvSpPr txBox="1"/>
          <p:nvPr/>
        </p:nvSpPr>
        <p:spPr>
          <a:xfrm>
            <a:off x="186131" y="6314625"/>
            <a:ext cx="455023" cy="369332"/>
          </a:xfrm>
          <a:prstGeom prst="rect">
            <a:avLst/>
          </a:prstGeom>
          <a:noFill/>
        </p:spPr>
        <p:txBody>
          <a:bodyPr wrap="square" rtlCol="0">
            <a:spAutoFit/>
          </a:bodyPr>
          <a:lstStyle/>
          <a:p>
            <a:r>
              <a:rPr lang="it-IT" dirty="0"/>
              <a:t>26</a:t>
            </a:r>
          </a:p>
        </p:txBody>
      </p:sp>
    </p:spTree>
    <p:extLst>
      <p:ext uri="{BB962C8B-B14F-4D97-AF65-F5344CB8AC3E}">
        <p14:creationId xmlns:p14="http://schemas.microsoft.com/office/powerpoint/2010/main" val="189232437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olo 1">
            <a:extLst>
              <a:ext uri="{FF2B5EF4-FFF2-40B4-BE49-F238E27FC236}">
                <a16:creationId xmlns:a16="http://schemas.microsoft.com/office/drawing/2014/main" id="{F1428F2E-1E96-4FB0-BC71-C82B00DD5F1E}"/>
              </a:ext>
            </a:extLst>
          </p:cNvPr>
          <p:cNvSpPr>
            <a:spLocks noGrp="1"/>
          </p:cNvSpPr>
          <p:nvPr>
            <p:ph type="title"/>
          </p:nvPr>
        </p:nvSpPr>
        <p:spPr>
          <a:xfrm>
            <a:off x="777240" y="731519"/>
            <a:ext cx="2845191" cy="3237579"/>
          </a:xfrm>
          <a:solidFill>
            <a:srgbClr val="0070C0"/>
          </a:solidFill>
        </p:spPr>
        <p:txBody>
          <a:bodyPr>
            <a:normAutofit/>
          </a:bodyPr>
          <a:lstStyle/>
          <a:p>
            <a:r>
              <a:rPr lang="it-IT" sz="3800" dirty="0">
                <a:solidFill>
                  <a:srgbClr val="FFFFFF"/>
                </a:solidFill>
              </a:rPr>
              <a:t>Uniemens ListaPosPA  - Aspetti connessi al TFR</a:t>
            </a:r>
            <a:endParaRPr lang="en-US" sz="3800" dirty="0">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fontScale="25000" lnSpcReduction="20000"/>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4000" dirty="0"/>
          </a:p>
          <a:p>
            <a:pPr algn="ctr" fontAlgn="t"/>
            <a:r>
              <a:rPr lang="it-IT" sz="21600" b="1" u="sng" dirty="0">
                <a:solidFill>
                  <a:srgbClr val="FF0000"/>
                </a:solidFill>
                <a:effectLst>
                  <a:outerShdw blurRad="38100" dist="38100" dir="2700000" algn="tl">
                    <a:srgbClr val="000000">
                      <a:alpha val="43137"/>
                    </a:srgbClr>
                  </a:outerShdw>
                </a:effectLst>
              </a:rPr>
              <a:t>Contributo previdenziale sospeso per eventi calamitosi</a:t>
            </a:r>
          </a:p>
          <a:p>
            <a:pPr algn="ctr" fontAlgn="t"/>
            <a:r>
              <a:rPr lang="it-IT" sz="21600" dirty="0">
                <a:effectLst>
                  <a:outerShdw blurRad="38100" dist="38100" dir="2700000" algn="tl">
                    <a:srgbClr val="000000">
                      <a:alpha val="43137"/>
                    </a:srgbClr>
                  </a:outerShdw>
                </a:effectLst>
              </a:rPr>
              <a:t>Valorizzare con l'importo del contributo previdenziale di cui è stato sospeso il versamento per effetto del beneficio concesso</a:t>
            </a:r>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6" name="Connettore 5">
            <a:extLst>
              <a:ext uri="{FF2B5EF4-FFF2-40B4-BE49-F238E27FC236}">
                <a16:creationId xmlns:a16="http://schemas.microsoft.com/office/drawing/2014/main" id="{99E8BDAE-1FC0-4FCA-8C78-2BA6D39AD25B}"/>
              </a:ext>
            </a:extLst>
          </p:cNvPr>
          <p:cNvSpPr/>
          <p:nvPr/>
        </p:nvSpPr>
        <p:spPr>
          <a:xfrm>
            <a:off x="777239" y="4532776"/>
            <a:ext cx="2958738" cy="1593705"/>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lvl="1" algn="ctr"/>
            <a:r>
              <a:rPr lang="en-US" sz="2400" b="1" dirty="0">
                <a:solidFill>
                  <a:srgbClr val="FF0000"/>
                </a:solidFill>
                <a:effectLst>
                  <a:outerShdw blurRad="38100" dist="38100" dir="2700000" algn="tl">
                    <a:srgbClr val="000000">
                      <a:alpha val="43137"/>
                    </a:srgbClr>
                  </a:outerShdw>
                </a:effectLst>
              </a:rPr>
              <a:t>Istruzioni di compilazione  </a:t>
            </a:r>
          </a:p>
        </p:txBody>
      </p:sp>
      <p:sp>
        <p:nvSpPr>
          <p:cNvPr id="9" name="CasellaDiTesto 8">
            <a:extLst>
              <a:ext uri="{FF2B5EF4-FFF2-40B4-BE49-F238E27FC236}">
                <a16:creationId xmlns:a16="http://schemas.microsoft.com/office/drawing/2014/main" id="{09CCEA90-58D8-4439-BF57-661567A188B5}"/>
              </a:ext>
            </a:extLst>
          </p:cNvPr>
          <p:cNvSpPr txBox="1"/>
          <p:nvPr/>
        </p:nvSpPr>
        <p:spPr>
          <a:xfrm>
            <a:off x="186131" y="6314625"/>
            <a:ext cx="455023" cy="369332"/>
          </a:xfrm>
          <a:prstGeom prst="rect">
            <a:avLst/>
          </a:prstGeom>
          <a:noFill/>
        </p:spPr>
        <p:txBody>
          <a:bodyPr wrap="square" rtlCol="0">
            <a:spAutoFit/>
          </a:bodyPr>
          <a:lstStyle/>
          <a:p>
            <a:r>
              <a:rPr lang="it-IT" dirty="0"/>
              <a:t>27</a:t>
            </a:r>
          </a:p>
        </p:txBody>
      </p:sp>
    </p:spTree>
    <p:extLst>
      <p:ext uri="{BB962C8B-B14F-4D97-AF65-F5344CB8AC3E}">
        <p14:creationId xmlns:p14="http://schemas.microsoft.com/office/powerpoint/2010/main" val="277776136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olo 1">
            <a:extLst>
              <a:ext uri="{FF2B5EF4-FFF2-40B4-BE49-F238E27FC236}">
                <a16:creationId xmlns:a16="http://schemas.microsoft.com/office/drawing/2014/main" id="{F1428F2E-1E96-4FB0-BC71-C82B00DD5F1E}"/>
              </a:ext>
            </a:extLst>
          </p:cNvPr>
          <p:cNvSpPr>
            <a:spLocks noGrp="1"/>
          </p:cNvSpPr>
          <p:nvPr>
            <p:ph type="title"/>
          </p:nvPr>
        </p:nvSpPr>
        <p:spPr>
          <a:xfrm>
            <a:off x="777240" y="731519"/>
            <a:ext cx="2845191" cy="3237579"/>
          </a:xfrm>
          <a:solidFill>
            <a:srgbClr val="0070C0"/>
          </a:solidFill>
        </p:spPr>
        <p:txBody>
          <a:bodyPr>
            <a:normAutofit/>
          </a:bodyPr>
          <a:lstStyle/>
          <a:p>
            <a:r>
              <a:rPr lang="it-IT" sz="3800" dirty="0">
                <a:solidFill>
                  <a:srgbClr val="FFFFFF"/>
                </a:solidFill>
              </a:rPr>
              <a:t>Uniemens ListaPosPA  - Aspetti connessi al TFR</a:t>
            </a:r>
            <a:endParaRPr lang="en-US" sz="3800" dirty="0">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fontScale="25000" lnSpcReduction="20000"/>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r>
              <a:rPr lang="it-IT" sz="8000" b="1" dirty="0">
                <a:solidFill>
                  <a:srgbClr val="FF0000"/>
                </a:solidFill>
                <a:effectLst>
                  <a:outerShdw blurRad="38100" dist="38100" dir="2700000" algn="tl">
                    <a:srgbClr val="000000">
                      <a:alpha val="43137"/>
                    </a:srgbClr>
                  </a:outerShdw>
                </a:effectLst>
              </a:rPr>
              <a:t>Aziende e Amministrazioni pubbliche iscritte alla gestione pubblica</a:t>
            </a:r>
            <a:r>
              <a:rPr lang="it-IT" sz="8000" b="1" dirty="0">
                <a:effectLst>
                  <a:outerShdw blurRad="38100" dist="38100" dir="2700000" algn="tl">
                    <a:srgbClr val="000000">
                      <a:alpha val="43137"/>
                    </a:srgbClr>
                  </a:outerShdw>
                </a:effectLst>
              </a:rPr>
              <a:t>: </a:t>
            </a:r>
          </a:p>
          <a:p>
            <a:pPr lvl="0"/>
            <a:r>
              <a:rPr lang="it-IT" sz="8000" b="1" dirty="0">
                <a:effectLst>
                  <a:outerShdw blurRad="38100" dist="38100" dir="2700000" algn="tl">
                    <a:srgbClr val="000000">
                      <a:alpha val="43137"/>
                    </a:srgbClr>
                  </a:outerShdw>
                </a:effectLst>
              </a:rPr>
              <a:t>modalità di elaborazione della ListaPosPA del flusso UniEmens ai fini della retribuzione figurativa da valorizzare nel conto individuale dell’iscritto e degli imponibili credito e Enpdep per riposi, permessi e congedi decreto legislativo 26 marzo 2001 n.151, legge 5 febbraio 1992 n.104, art.20, comma 2, decreto legge 25 giugno 2008 n.112.                                 </a:t>
            </a:r>
          </a:p>
          <a:p>
            <a:r>
              <a:rPr lang="it-IT" sz="8000" b="1" dirty="0">
                <a:effectLst>
                  <a:outerShdw blurRad="38100" dist="38100" dir="2700000" algn="tl">
                    <a:srgbClr val="000000">
                      <a:alpha val="43137"/>
                    </a:srgbClr>
                  </a:outerShdw>
                </a:effectLst>
              </a:rPr>
              <a:t>Le aspettative oggetto della Circolare 81/2015  (Successive implementazioni) devono essere dichiarate per periodi da Ottobre 2012 e periodi precedenti se comunicati o variati dopo tale data con l’ elemento V1 Causale 7 CMU 8 .</a:t>
            </a:r>
          </a:p>
          <a:p>
            <a:r>
              <a:rPr lang="it-IT" sz="8000" b="1" dirty="0">
                <a:effectLst>
                  <a:outerShdw blurRad="38100" dist="38100" dir="2700000" algn="tl">
                    <a:srgbClr val="000000">
                      <a:alpha val="43137"/>
                    </a:srgbClr>
                  </a:outerShdw>
                </a:effectLst>
              </a:rPr>
              <a:t>Tale Elemento non   contiene dati giuridici ed economici relativi alla Gestione   Previdenziale e quindi anche quelli  per Regime Fine Servizio TFR/Optante.</a:t>
            </a:r>
          </a:p>
          <a:p>
            <a:r>
              <a:rPr lang="it-IT" sz="8000" b="1" dirty="0">
                <a:effectLst>
                  <a:outerShdw blurRad="38100" dist="38100" dir="2700000" algn="tl">
                    <a:srgbClr val="000000">
                      <a:alpha val="43137"/>
                    </a:srgbClr>
                  </a:outerShdw>
                </a:effectLst>
              </a:rPr>
              <a:t>Le informazioni relative a tale gestione si trovano nell’elemento E0/V1 Causale 1 e 5  che obbligatoriamente affianca l’elemento V1 Casuale 7 CMU 8.</a:t>
            </a:r>
          </a:p>
          <a:p>
            <a:r>
              <a:rPr lang="it-IT" sz="8000" b="1" dirty="0">
                <a:effectLst>
                  <a:outerShdw blurRad="38100" dist="38100" dir="2700000" algn="tl">
                    <a:srgbClr val="000000">
                      <a:alpha val="43137"/>
                    </a:srgbClr>
                  </a:outerShdw>
                </a:effectLst>
              </a:rPr>
              <a:t>Nell’elemento V1 Causale 7 CMU 8 è presente il Codice Tipo Servizio che identifica il Tipo di Aspettativa (Codice Tipo Servizio)</a:t>
            </a:r>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6" name="Connettore 5">
            <a:extLst>
              <a:ext uri="{FF2B5EF4-FFF2-40B4-BE49-F238E27FC236}">
                <a16:creationId xmlns:a16="http://schemas.microsoft.com/office/drawing/2014/main" id="{99E8BDAE-1FC0-4FCA-8C78-2BA6D39AD25B}"/>
              </a:ext>
            </a:extLst>
          </p:cNvPr>
          <p:cNvSpPr/>
          <p:nvPr/>
        </p:nvSpPr>
        <p:spPr>
          <a:xfrm>
            <a:off x="777240" y="4532776"/>
            <a:ext cx="2632166" cy="1593705"/>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it-IT" sz="2400" b="1" dirty="0">
                <a:solidFill>
                  <a:srgbClr val="FF0000"/>
                </a:solidFill>
                <a:effectLst>
                  <a:outerShdw blurRad="38100" dist="38100" dir="2700000" algn="tl">
                    <a:srgbClr val="000000">
                      <a:alpha val="43137"/>
                    </a:srgbClr>
                  </a:outerShdw>
                </a:effectLst>
              </a:rPr>
              <a:t>Circolare n. 81 del 22/04/2015</a:t>
            </a:r>
          </a:p>
        </p:txBody>
      </p:sp>
      <p:sp>
        <p:nvSpPr>
          <p:cNvPr id="9" name="CasellaDiTesto 8">
            <a:extLst>
              <a:ext uri="{FF2B5EF4-FFF2-40B4-BE49-F238E27FC236}">
                <a16:creationId xmlns:a16="http://schemas.microsoft.com/office/drawing/2014/main" id="{46E50498-8290-4017-952B-9E7D46EFA9A1}"/>
              </a:ext>
            </a:extLst>
          </p:cNvPr>
          <p:cNvSpPr txBox="1"/>
          <p:nvPr/>
        </p:nvSpPr>
        <p:spPr>
          <a:xfrm>
            <a:off x="186131" y="6314625"/>
            <a:ext cx="455023" cy="369332"/>
          </a:xfrm>
          <a:prstGeom prst="rect">
            <a:avLst/>
          </a:prstGeom>
          <a:noFill/>
        </p:spPr>
        <p:txBody>
          <a:bodyPr wrap="square" rtlCol="0">
            <a:spAutoFit/>
          </a:bodyPr>
          <a:lstStyle/>
          <a:p>
            <a:r>
              <a:rPr lang="it-IT" dirty="0"/>
              <a:t>28</a:t>
            </a:r>
          </a:p>
        </p:txBody>
      </p:sp>
    </p:spTree>
    <p:extLst>
      <p:ext uri="{BB962C8B-B14F-4D97-AF65-F5344CB8AC3E}">
        <p14:creationId xmlns:p14="http://schemas.microsoft.com/office/powerpoint/2010/main" val="73607361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fontScale="25000" lnSpcReduction="20000"/>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algn="ctr"/>
            <a:r>
              <a:rPr lang="it-IT" sz="12800" b="1" dirty="0">
                <a:solidFill>
                  <a:srgbClr val="FF0000"/>
                </a:solidFill>
                <a:effectLst>
                  <a:outerShdw blurRad="38100" dist="38100" dir="2700000" algn="tl">
                    <a:srgbClr val="000000">
                      <a:alpha val="43137"/>
                    </a:srgbClr>
                  </a:outerShdw>
                </a:effectLst>
              </a:rPr>
              <a:t>Voci retributive  «Ulteriori Elementi TFR»</a:t>
            </a:r>
            <a:r>
              <a:rPr lang="it-IT" sz="12800" b="1" dirty="0">
                <a:effectLst>
                  <a:outerShdw blurRad="38100" dist="38100" dir="2700000" algn="tl">
                    <a:srgbClr val="000000">
                      <a:alpha val="43137"/>
                    </a:srgbClr>
                  </a:outerShdw>
                </a:effectLst>
              </a:rPr>
              <a:t> </a:t>
            </a:r>
          </a:p>
          <a:p>
            <a:pPr marL="0" indent="0" algn="ctr">
              <a:buNone/>
            </a:pPr>
            <a:endParaRPr lang="it-IT" sz="12800" b="1" dirty="0">
              <a:effectLst>
                <a:outerShdw blurRad="38100" dist="38100" dir="2700000" algn="tl">
                  <a:srgbClr val="000000">
                    <a:alpha val="43137"/>
                  </a:srgbClr>
                </a:outerShdw>
              </a:effectLst>
            </a:endParaRPr>
          </a:p>
          <a:p>
            <a:pPr algn="ctr"/>
            <a:r>
              <a:rPr lang="it-IT" sz="12800" b="1" dirty="0">
                <a:effectLst>
                  <a:outerShdw blurRad="38100" dist="38100" dir="2700000" algn="tl">
                    <a:srgbClr val="000000">
                      <a:alpha val="43137"/>
                    </a:srgbClr>
                  </a:outerShdw>
                </a:effectLst>
              </a:rPr>
              <a:t>Sulle ulteriori voci retributive individuate dalla contrattazione di comparto l’aliquota contributiva è pari al 6,91% del 100% della nuova voce retributiva utile</a:t>
            </a:r>
          </a:p>
          <a:p>
            <a:pPr algn="ctr"/>
            <a:endParaRPr lang="it-IT" sz="12800" b="1" dirty="0">
              <a:effectLst>
                <a:outerShdw blurRad="38100" dist="38100" dir="2700000" algn="tl">
                  <a:srgbClr val="000000">
                    <a:alpha val="43137"/>
                  </a:srgbClr>
                </a:outerShdw>
              </a:effectLst>
            </a:endParaRPr>
          </a:p>
          <a:p>
            <a:pPr algn="ctr"/>
            <a:r>
              <a:rPr lang="it-IT" sz="12800" b="1" dirty="0">
                <a:effectLst>
                  <a:outerShdw blurRad="38100" dist="38100" dir="2700000" algn="tl">
                    <a:srgbClr val="000000">
                      <a:alpha val="43137"/>
                    </a:srgbClr>
                  </a:outerShdw>
                </a:effectLst>
              </a:rPr>
              <a:t>La relativa valorizzazione, laddove necessaria, decorre per erogazioni dal 1° ottobre 2019 e può quindi riguardare periodi pregressi esclusivamente in caso di emolumenti corrisposti  da tale data a lavoratori cessati  in periodi precedenti la stessa.</a:t>
            </a:r>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6" name="Connettore 5">
            <a:extLst>
              <a:ext uri="{FF2B5EF4-FFF2-40B4-BE49-F238E27FC236}">
                <a16:creationId xmlns:a16="http://schemas.microsoft.com/office/drawing/2014/main" id="{99E8BDAE-1FC0-4FCA-8C78-2BA6D39AD25B}"/>
              </a:ext>
            </a:extLst>
          </p:cNvPr>
          <p:cNvSpPr/>
          <p:nvPr/>
        </p:nvSpPr>
        <p:spPr>
          <a:xfrm>
            <a:off x="777240" y="4532776"/>
            <a:ext cx="2632166" cy="1593705"/>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a:solidFill>
                  <a:srgbClr val="FF0000"/>
                </a:solidFill>
                <a:effectLst>
                  <a:outerShdw blurRad="38100" dist="38100" dir="2700000" algn="tl">
                    <a:srgbClr val="000000">
                      <a:alpha val="43137"/>
                    </a:srgbClr>
                  </a:outerShdw>
                </a:effectLst>
              </a:rPr>
              <a:t>Messaggio Hermes</a:t>
            </a:r>
          </a:p>
          <a:p>
            <a:pPr algn="ctr"/>
            <a:r>
              <a:rPr lang="it-IT" sz="2400" b="1" dirty="0">
                <a:solidFill>
                  <a:srgbClr val="FF0000"/>
                </a:solidFill>
                <a:effectLst>
                  <a:outerShdw blurRad="38100" dist="38100" dir="2700000" algn="tl">
                    <a:srgbClr val="000000">
                      <a:alpha val="43137"/>
                    </a:srgbClr>
                  </a:outerShdw>
                </a:effectLst>
              </a:rPr>
              <a:t> n. 2440 del 01/07/2019</a:t>
            </a:r>
          </a:p>
        </p:txBody>
      </p:sp>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3800" dirty="0">
                <a:solidFill>
                  <a:srgbClr val="FFFFFF"/>
                </a:solidFill>
              </a:rPr>
              <a:t>Uniemens ListaPosPA  - Aspetti connessi al TFR</a:t>
            </a:r>
            <a:endParaRPr lang="en-US" sz="3800" dirty="0">
              <a:solidFill>
                <a:srgbClr val="FFFFFF"/>
              </a:solidFill>
            </a:endParaRPr>
          </a:p>
        </p:txBody>
      </p:sp>
      <p:sp>
        <p:nvSpPr>
          <p:cNvPr id="10" name="CasellaDiTesto 9">
            <a:extLst>
              <a:ext uri="{FF2B5EF4-FFF2-40B4-BE49-F238E27FC236}">
                <a16:creationId xmlns:a16="http://schemas.microsoft.com/office/drawing/2014/main" id="{ED80B907-1394-433B-8AE5-4BAC28169203}"/>
              </a:ext>
            </a:extLst>
          </p:cNvPr>
          <p:cNvSpPr txBox="1"/>
          <p:nvPr/>
        </p:nvSpPr>
        <p:spPr>
          <a:xfrm>
            <a:off x="186131" y="6314625"/>
            <a:ext cx="455023" cy="369332"/>
          </a:xfrm>
          <a:prstGeom prst="rect">
            <a:avLst/>
          </a:prstGeom>
          <a:noFill/>
        </p:spPr>
        <p:txBody>
          <a:bodyPr wrap="square" rtlCol="0">
            <a:spAutoFit/>
          </a:bodyPr>
          <a:lstStyle/>
          <a:p>
            <a:r>
              <a:rPr lang="it-IT" dirty="0"/>
              <a:t>29</a:t>
            </a:r>
          </a:p>
        </p:txBody>
      </p:sp>
    </p:spTree>
    <p:extLst>
      <p:ext uri="{BB962C8B-B14F-4D97-AF65-F5344CB8AC3E}">
        <p14:creationId xmlns:p14="http://schemas.microsoft.com/office/powerpoint/2010/main" val="422042440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fontScale="70000" lnSpcReduction="20000"/>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r>
              <a:rPr lang="it-IT" sz="6600" dirty="0">
                <a:effectLst>
                  <a:outerShdw blurRad="38100" dist="38100" dir="2700000" algn="tl">
                    <a:srgbClr val="000000">
                      <a:alpha val="43137"/>
                    </a:srgbClr>
                  </a:outerShdw>
                </a:effectLst>
              </a:rPr>
              <a:t>Flusso a Variazione</a:t>
            </a:r>
          </a:p>
          <a:p>
            <a:pPr marL="0" indent="0">
              <a:buNone/>
            </a:pPr>
            <a:r>
              <a:rPr lang="it-IT" sz="6600" dirty="0">
                <a:effectLst>
                  <a:outerShdw blurRad="38100" dist="38100" dir="2700000" algn="tl">
                    <a:srgbClr val="000000">
                      <a:alpha val="43137"/>
                    </a:srgbClr>
                  </a:outerShdw>
                </a:effectLst>
              </a:rPr>
              <a:t>                                </a:t>
            </a:r>
          </a:p>
          <a:p>
            <a:r>
              <a:rPr lang="it-IT" sz="6600" dirty="0">
                <a:effectLst>
                  <a:outerShdw blurRad="38100" dist="38100" dir="2700000" algn="tl">
                    <a:srgbClr val="000000">
                      <a:alpha val="43137"/>
                    </a:srgbClr>
                  </a:outerShdw>
                </a:effectLst>
              </a:rPr>
              <a:t>Particolare Tipologia di Flusso utile per acquisire in modo  più rapido dati pregressi</a:t>
            </a:r>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6" name="Connettore 5">
            <a:extLst>
              <a:ext uri="{FF2B5EF4-FFF2-40B4-BE49-F238E27FC236}">
                <a16:creationId xmlns:a16="http://schemas.microsoft.com/office/drawing/2014/main" id="{99E8BDAE-1FC0-4FCA-8C78-2BA6D39AD25B}"/>
              </a:ext>
            </a:extLst>
          </p:cNvPr>
          <p:cNvSpPr/>
          <p:nvPr/>
        </p:nvSpPr>
        <p:spPr>
          <a:xfrm>
            <a:off x="857444" y="4607624"/>
            <a:ext cx="2632166" cy="1593705"/>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a:solidFill>
                  <a:srgbClr val="FF0000"/>
                </a:solidFill>
                <a:effectLst>
                  <a:outerShdw blurRad="38100" dist="38100" dir="2700000" algn="tl">
                    <a:srgbClr val="000000">
                      <a:alpha val="43137"/>
                    </a:srgbClr>
                  </a:outerShdw>
                </a:effectLst>
              </a:rPr>
              <a:t>Messaggio Hermes n. 2791 del 05/07/2017</a:t>
            </a:r>
          </a:p>
        </p:txBody>
      </p:sp>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3800">
                <a:solidFill>
                  <a:srgbClr val="FFFFFF"/>
                </a:solidFill>
              </a:rPr>
              <a:t>Uniemens ListaPosPA  - Aspetti connessi al TFR</a:t>
            </a:r>
            <a:endParaRPr lang="en-US" sz="3800" dirty="0">
              <a:solidFill>
                <a:srgbClr val="FFFFFF"/>
              </a:solidFill>
            </a:endParaRPr>
          </a:p>
        </p:txBody>
      </p:sp>
      <p:sp>
        <p:nvSpPr>
          <p:cNvPr id="10" name="CasellaDiTesto 9">
            <a:extLst>
              <a:ext uri="{FF2B5EF4-FFF2-40B4-BE49-F238E27FC236}">
                <a16:creationId xmlns:a16="http://schemas.microsoft.com/office/drawing/2014/main" id="{D0667A9E-C154-4865-88AA-F3C96584BCEF}"/>
              </a:ext>
            </a:extLst>
          </p:cNvPr>
          <p:cNvSpPr txBox="1"/>
          <p:nvPr/>
        </p:nvSpPr>
        <p:spPr>
          <a:xfrm>
            <a:off x="186131" y="6314625"/>
            <a:ext cx="455023" cy="369332"/>
          </a:xfrm>
          <a:prstGeom prst="rect">
            <a:avLst/>
          </a:prstGeom>
          <a:noFill/>
        </p:spPr>
        <p:txBody>
          <a:bodyPr wrap="square" rtlCol="0">
            <a:spAutoFit/>
          </a:bodyPr>
          <a:lstStyle/>
          <a:p>
            <a:r>
              <a:rPr lang="it-IT" dirty="0"/>
              <a:t>30</a:t>
            </a:r>
          </a:p>
        </p:txBody>
      </p:sp>
    </p:spTree>
    <p:extLst>
      <p:ext uri="{BB962C8B-B14F-4D97-AF65-F5344CB8AC3E}">
        <p14:creationId xmlns:p14="http://schemas.microsoft.com/office/powerpoint/2010/main" val="91930971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6" name="Connettore 5">
            <a:extLst>
              <a:ext uri="{FF2B5EF4-FFF2-40B4-BE49-F238E27FC236}">
                <a16:creationId xmlns:a16="http://schemas.microsoft.com/office/drawing/2014/main" id="{99E8BDAE-1FC0-4FCA-8C78-2BA6D39AD25B}"/>
              </a:ext>
            </a:extLst>
          </p:cNvPr>
          <p:cNvSpPr/>
          <p:nvPr/>
        </p:nvSpPr>
        <p:spPr>
          <a:xfrm>
            <a:off x="857444" y="4607624"/>
            <a:ext cx="2632166" cy="1593705"/>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a:solidFill>
                  <a:srgbClr val="FF0000"/>
                </a:solidFill>
                <a:effectLst>
                  <a:outerShdw blurRad="38100" dist="38100" dir="2700000" algn="tl">
                    <a:srgbClr val="000000">
                      <a:alpha val="43137"/>
                    </a:srgbClr>
                  </a:outerShdw>
                </a:effectLst>
              </a:rPr>
              <a:t>Messaggio Hermes n. 1974 del 11/05/2018</a:t>
            </a:r>
          </a:p>
        </p:txBody>
      </p:sp>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3800">
                <a:solidFill>
                  <a:srgbClr val="FFFFFF"/>
                </a:solidFill>
              </a:rPr>
              <a:t>Uniemens ListaPosPA  - Aspetti connessi al TFR</a:t>
            </a:r>
            <a:endParaRPr lang="en-US" sz="3800" dirty="0">
              <a:solidFill>
                <a:srgbClr val="FFFFFF"/>
              </a:solidFill>
            </a:endParaRPr>
          </a:p>
        </p:txBody>
      </p:sp>
      <p:sp>
        <p:nvSpPr>
          <p:cNvPr id="2" name="Rettangolo 1">
            <a:extLst>
              <a:ext uri="{FF2B5EF4-FFF2-40B4-BE49-F238E27FC236}">
                <a16:creationId xmlns:a16="http://schemas.microsoft.com/office/drawing/2014/main" id="{8402912A-6249-466E-8E9A-56F924FCCCB1}"/>
              </a:ext>
            </a:extLst>
          </p:cNvPr>
          <p:cNvSpPr/>
          <p:nvPr/>
        </p:nvSpPr>
        <p:spPr>
          <a:xfrm>
            <a:off x="4837128" y="585884"/>
            <a:ext cx="6096000" cy="646331"/>
          </a:xfrm>
          <a:prstGeom prst="rect">
            <a:avLst/>
          </a:prstGeom>
        </p:spPr>
        <p:txBody>
          <a:bodyPr>
            <a:spAutoFit/>
          </a:bodyPr>
          <a:lstStyle/>
          <a:p>
            <a:pPr algn="ctr"/>
            <a:r>
              <a:rPr lang="it-IT" b="1" u="sng" dirty="0">
                <a:effectLst>
                  <a:outerShdw blurRad="38100" dist="38100" dir="2700000" algn="tl">
                    <a:srgbClr val="000000">
                      <a:alpha val="43137"/>
                    </a:srgbClr>
                  </a:outerShdw>
                </a:effectLst>
              </a:rPr>
              <a:t>Modalità di compilazione della denuncia mensile UNIEMENS-ListaPosPA. Casi partic</a:t>
            </a:r>
            <a:r>
              <a:rPr lang="it-IT" sz="1600" b="1" u="sng" dirty="0">
                <a:effectLst>
                  <a:outerShdw blurRad="38100" dist="38100" dir="2700000" algn="tl">
                    <a:srgbClr val="000000">
                      <a:alpha val="43137"/>
                    </a:srgbClr>
                  </a:outerShdw>
                </a:effectLst>
              </a:rPr>
              <a:t>olari</a:t>
            </a:r>
          </a:p>
        </p:txBody>
      </p:sp>
      <p:sp>
        <p:nvSpPr>
          <p:cNvPr id="3" name="Rettangolo 2">
            <a:extLst>
              <a:ext uri="{FF2B5EF4-FFF2-40B4-BE49-F238E27FC236}">
                <a16:creationId xmlns:a16="http://schemas.microsoft.com/office/drawing/2014/main" id="{93B27D1E-19D2-482F-BF53-23A2D79C9AB4}"/>
              </a:ext>
            </a:extLst>
          </p:cNvPr>
          <p:cNvSpPr/>
          <p:nvPr/>
        </p:nvSpPr>
        <p:spPr>
          <a:xfrm>
            <a:off x="3923210" y="1184158"/>
            <a:ext cx="7852367" cy="5016758"/>
          </a:xfrm>
          <a:prstGeom prst="rect">
            <a:avLst/>
          </a:prstGeom>
        </p:spPr>
        <p:txBody>
          <a:bodyPr wrap="square">
            <a:spAutoFit/>
          </a:bodyPr>
          <a:lstStyle/>
          <a:p>
            <a:pPr algn="ctr"/>
            <a:r>
              <a:rPr lang="it-IT" sz="1600" b="1" dirty="0">
                <a:solidFill>
                  <a:srgbClr val="FF0000"/>
                </a:solidFill>
                <a:effectLst>
                  <a:outerShdw blurRad="38100" dist="38100" dir="2700000" algn="tl">
                    <a:srgbClr val="000000">
                      <a:alpha val="43137"/>
                    </a:srgbClr>
                  </a:outerShdw>
                </a:effectLst>
              </a:rPr>
              <a:t>Erogazione di emolumenti di natura fissa e continuativa in periodi nei quali il dipendente si trova in uno stato di servizio non utile ai fini previdenziali (gestioni ex INADEL e ex ENPAS)</a:t>
            </a:r>
          </a:p>
          <a:p>
            <a:pPr algn="ctr"/>
            <a:br>
              <a:rPr lang="it-IT" sz="1600" dirty="0">
                <a:solidFill>
                  <a:srgbClr val="FF0000"/>
                </a:solidFill>
                <a:effectLst>
                  <a:outerShdw blurRad="38100" dist="38100" dir="2700000" algn="tl">
                    <a:srgbClr val="000000">
                      <a:alpha val="43137"/>
                    </a:srgbClr>
                  </a:outerShdw>
                </a:effectLst>
              </a:rPr>
            </a:br>
            <a:r>
              <a:rPr lang="it-IT" sz="1600" dirty="0">
                <a:effectLst>
                  <a:outerShdw blurRad="38100" dist="38100" dir="2700000" algn="tl">
                    <a:srgbClr val="000000">
                      <a:alpha val="43137"/>
                    </a:srgbClr>
                  </a:outerShdw>
                </a:effectLst>
              </a:rPr>
              <a:t>A decorrere dal mese di ottobre 2012 le retribuzioni erogate ai dipendenti devono essere dichiarate nel mese di corresponsione, anche se riferite a periodi precedenti, eccezion fatta per alcune fattispecie puntualmente individuate nelle circolari e nei messaggi riferiti alla compilazione della ListaPosPA.</a:t>
            </a:r>
            <a:br>
              <a:rPr lang="it-IT" sz="1600" dirty="0">
                <a:effectLst>
                  <a:outerShdw blurRad="38100" dist="38100" dir="2700000" algn="tl">
                    <a:srgbClr val="000000">
                      <a:alpha val="43137"/>
                    </a:srgbClr>
                  </a:outerShdw>
                </a:effectLst>
              </a:rPr>
            </a:br>
            <a:r>
              <a:rPr lang="it-IT" sz="1600" dirty="0">
                <a:effectLst>
                  <a:outerShdw blurRad="38100" dist="38100" dir="2700000" algn="tl">
                    <a:srgbClr val="000000">
                      <a:alpha val="43137"/>
                    </a:srgbClr>
                  </a:outerShdw>
                </a:effectLst>
              </a:rPr>
              <a:t> </a:t>
            </a:r>
            <a:br>
              <a:rPr lang="it-IT" sz="1600" dirty="0">
                <a:effectLst>
                  <a:outerShdw blurRad="38100" dist="38100" dir="2700000" algn="tl">
                    <a:srgbClr val="000000">
                      <a:alpha val="43137"/>
                    </a:srgbClr>
                  </a:outerShdw>
                </a:effectLst>
              </a:rPr>
            </a:br>
            <a:r>
              <a:rPr lang="it-IT" sz="1600" dirty="0">
                <a:effectLst>
                  <a:outerShdw blurRad="38100" dist="38100" dir="2700000" algn="tl">
                    <a:srgbClr val="000000">
                      <a:alpha val="43137"/>
                    </a:srgbClr>
                  </a:outerShdw>
                </a:effectLst>
              </a:rPr>
              <a:t>Può accadere che nel mese in cui vengono erogate retribuzioni da assoggettare anche ai fini previdenziali il dipendente si trovi in uno stato di servizio non utile a tal fine; tale condizione si verifica, ad esempio, in occasione dell’erogazione di ratei di tredicesima maturati nell’anno, che avviene nel mese in cui il dipendente usufruisce interamente del congedo straordinario per assistenza ai soggetti con handicap grave, ai sensi dell’articolo 42, comma 5, del d.lgs. n. 151/2001, sostituito dall’articolo 4, comma 1, lett. b), del decreto legislativo 18 luglio 2011, n. 119.</a:t>
            </a:r>
            <a:br>
              <a:rPr lang="it-IT" sz="1600" dirty="0">
                <a:effectLst>
                  <a:outerShdw blurRad="38100" dist="38100" dir="2700000" algn="tl">
                    <a:srgbClr val="000000">
                      <a:alpha val="43137"/>
                    </a:srgbClr>
                  </a:outerShdw>
                </a:effectLst>
              </a:rPr>
            </a:br>
            <a:r>
              <a:rPr lang="it-IT" sz="1600" dirty="0">
                <a:effectLst>
                  <a:outerShdw blurRad="38100" dist="38100" dir="2700000" algn="tl">
                    <a:srgbClr val="000000">
                      <a:alpha val="43137"/>
                    </a:srgbClr>
                  </a:outerShdw>
                </a:effectLst>
              </a:rPr>
              <a:t> </a:t>
            </a:r>
            <a:br>
              <a:rPr lang="it-IT" sz="1600" dirty="0">
                <a:effectLst>
                  <a:outerShdw blurRad="38100" dist="38100" dir="2700000" algn="tl">
                    <a:srgbClr val="000000">
                      <a:alpha val="43137"/>
                    </a:srgbClr>
                  </a:outerShdw>
                </a:effectLst>
              </a:rPr>
            </a:br>
            <a:r>
              <a:rPr lang="it-IT" sz="1600" u="sng" dirty="0">
                <a:solidFill>
                  <a:srgbClr val="FF0000"/>
                </a:solidFill>
                <a:effectLst>
                  <a:outerShdw blurRad="38100" dist="38100" dir="2700000" algn="tl">
                    <a:srgbClr val="000000">
                      <a:alpha val="43137"/>
                    </a:srgbClr>
                  </a:outerShdw>
                </a:effectLst>
              </a:rPr>
              <a:t>Al verificarsi di tale evento gli emolumenti devono essere comunque denunciati nell’elemento E0 del mese di corresponsione, valorizzando anche la gestione previdenziale alla quale il dipendente è iscritto (ex INADEL ovvero ex ENPAS) e il relativo regime (TFS ovvero TFR).</a:t>
            </a:r>
            <a:r>
              <a:rPr lang="it-IT" sz="1600" b="1" u="sng" dirty="0">
                <a:solidFill>
                  <a:srgbClr val="FF0000"/>
                </a:solidFill>
                <a:effectLst>
                  <a:outerShdw blurRad="38100" dist="38100" dir="2700000" algn="tl">
                    <a:srgbClr val="000000">
                      <a:alpha val="43137"/>
                    </a:srgbClr>
                  </a:outerShdw>
                </a:effectLst>
              </a:rPr>
              <a:t>                               </a:t>
            </a:r>
          </a:p>
        </p:txBody>
      </p:sp>
      <p:sp>
        <p:nvSpPr>
          <p:cNvPr id="12" name="CasellaDiTesto 11">
            <a:extLst>
              <a:ext uri="{FF2B5EF4-FFF2-40B4-BE49-F238E27FC236}">
                <a16:creationId xmlns:a16="http://schemas.microsoft.com/office/drawing/2014/main" id="{58500566-1E9C-4B96-B202-BA470757842D}"/>
              </a:ext>
            </a:extLst>
          </p:cNvPr>
          <p:cNvSpPr txBox="1"/>
          <p:nvPr/>
        </p:nvSpPr>
        <p:spPr>
          <a:xfrm>
            <a:off x="186131" y="6314625"/>
            <a:ext cx="455023" cy="369332"/>
          </a:xfrm>
          <a:prstGeom prst="rect">
            <a:avLst/>
          </a:prstGeom>
          <a:noFill/>
        </p:spPr>
        <p:txBody>
          <a:bodyPr wrap="square" rtlCol="0">
            <a:spAutoFit/>
          </a:bodyPr>
          <a:lstStyle/>
          <a:p>
            <a:r>
              <a:rPr lang="it-IT" dirty="0"/>
              <a:t>31</a:t>
            </a:r>
          </a:p>
        </p:txBody>
      </p:sp>
    </p:spTree>
    <p:extLst>
      <p:ext uri="{BB962C8B-B14F-4D97-AF65-F5344CB8AC3E}">
        <p14:creationId xmlns:p14="http://schemas.microsoft.com/office/powerpoint/2010/main" val="273841466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6" name="Connettore 5">
            <a:extLst>
              <a:ext uri="{FF2B5EF4-FFF2-40B4-BE49-F238E27FC236}">
                <a16:creationId xmlns:a16="http://schemas.microsoft.com/office/drawing/2014/main" id="{99E8BDAE-1FC0-4FCA-8C78-2BA6D39AD25B}"/>
              </a:ext>
            </a:extLst>
          </p:cNvPr>
          <p:cNvSpPr/>
          <p:nvPr/>
        </p:nvSpPr>
        <p:spPr>
          <a:xfrm>
            <a:off x="857444" y="4607624"/>
            <a:ext cx="2632166" cy="1593705"/>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a:solidFill>
                  <a:srgbClr val="FF0000"/>
                </a:solidFill>
                <a:effectLst>
                  <a:outerShdw blurRad="38100" dist="38100" dir="2700000" algn="tl">
                    <a:srgbClr val="000000">
                      <a:alpha val="43137"/>
                    </a:srgbClr>
                  </a:outerShdw>
                </a:effectLst>
              </a:rPr>
              <a:t>Messaggio Hermes n. 1974 del 11/05/2018</a:t>
            </a:r>
          </a:p>
        </p:txBody>
      </p:sp>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3800">
                <a:solidFill>
                  <a:srgbClr val="FFFFFF"/>
                </a:solidFill>
              </a:rPr>
              <a:t>Uniemens ListaPosPA  - Aspetti connessi al TFR</a:t>
            </a:r>
            <a:endParaRPr lang="en-US" sz="3800" dirty="0">
              <a:solidFill>
                <a:srgbClr val="FFFFFF"/>
              </a:solidFill>
            </a:endParaRPr>
          </a:p>
        </p:txBody>
      </p:sp>
      <p:sp>
        <p:nvSpPr>
          <p:cNvPr id="2" name="Rettangolo 1">
            <a:extLst>
              <a:ext uri="{FF2B5EF4-FFF2-40B4-BE49-F238E27FC236}">
                <a16:creationId xmlns:a16="http://schemas.microsoft.com/office/drawing/2014/main" id="{8402912A-6249-466E-8E9A-56F924FCCCB1}"/>
              </a:ext>
            </a:extLst>
          </p:cNvPr>
          <p:cNvSpPr/>
          <p:nvPr/>
        </p:nvSpPr>
        <p:spPr>
          <a:xfrm>
            <a:off x="4837128" y="585884"/>
            <a:ext cx="6096000" cy="646331"/>
          </a:xfrm>
          <a:prstGeom prst="rect">
            <a:avLst/>
          </a:prstGeom>
        </p:spPr>
        <p:txBody>
          <a:bodyPr>
            <a:spAutoFit/>
          </a:bodyPr>
          <a:lstStyle/>
          <a:p>
            <a:pPr algn="ctr"/>
            <a:r>
              <a:rPr lang="it-IT" b="1" u="sng" dirty="0">
                <a:effectLst>
                  <a:outerShdw blurRad="38100" dist="38100" dir="2700000" algn="tl">
                    <a:srgbClr val="000000">
                      <a:alpha val="43137"/>
                    </a:srgbClr>
                  </a:outerShdw>
                </a:effectLst>
              </a:rPr>
              <a:t>Modalità di compilazione della denuncia mensile UNIEMENS-ListaPosPA. Casi partic</a:t>
            </a:r>
            <a:r>
              <a:rPr lang="it-IT" sz="1600" b="1" u="sng" dirty="0">
                <a:effectLst>
                  <a:outerShdw blurRad="38100" dist="38100" dir="2700000" algn="tl">
                    <a:srgbClr val="000000">
                      <a:alpha val="43137"/>
                    </a:srgbClr>
                  </a:outerShdw>
                </a:effectLst>
              </a:rPr>
              <a:t>olari</a:t>
            </a:r>
          </a:p>
        </p:txBody>
      </p:sp>
      <p:sp>
        <p:nvSpPr>
          <p:cNvPr id="4" name="Rettangolo 3">
            <a:extLst>
              <a:ext uri="{FF2B5EF4-FFF2-40B4-BE49-F238E27FC236}">
                <a16:creationId xmlns:a16="http://schemas.microsoft.com/office/drawing/2014/main" id="{4A78F5F3-4A24-4BC1-9092-A562EE95A080}"/>
              </a:ext>
            </a:extLst>
          </p:cNvPr>
          <p:cNvSpPr/>
          <p:nvPr/>
        </p:nvSpPr>
        <p:spPr>
          <a:xfrm>
            <a:off x="4052023" y="1443583"/>
            <a:ext cx="7681055" cy="4524315"/>
          </a:xfrm>
          <a:prstGeom prst="rect">
            <a:avLst/>
          </a:prstGeom>
        </p:spPr>
        <p:txBody>
          <a:bodyPr wrap="square">
            <a:spAutoFit/>
          </a:bodyPr>
          <a:lstStyle/>
          <a:p>
            <a:pPr lvl="0" algn="ctr"/>
            <a:r>
              <a:rPr lang="it-IT" sz="1600" b="1" dirty="0">
                <a:solidFill>
                  <a:srgbClr val="FF0000"/>
                </a:solidFill>
                <a:effectLst>
                  <a:outerShdw blurRad="38100" dist="38100" dir="2700000" algn="tl">
                    <a:srgbClr val="000000">
                      <a:alpha val="43137"/>
                    </a:srgbClr>
                  </a:outerShdw>
                </a:effectLst>
              </a:rPr>
              <a:t>Erogazione della tredicesima mensilità al dipendente che nel corso dell’anno ha modificato il regime di fine servizio, passando da TFS a TFR  </a:t>
            </a:r>
          </a:p>
          <a:p>
            <a:pPr lvl="0" algn="ctr"/>
            <a:br>
              <a:rPr lang="it-IT" sz="1600" dirty="0"/>
            </a:br>
            <a:r>
              <a:rPr lang="it-IT" sz="1600" dirty="0">
                <a:effectLst>
                  <a:outerShdw blurRad="38100" dist="38100" dir="2700000" algn="tl">
                    <a:srgbClr val="000000">
                      <a:alpha val="43137"/>
                    </a:srgbClr>
                  </a:outerShdw>
                </a:effectLst>
              </a:rPr>
              <a:t>In occasione dell’erogazione della tredicesima mensilità ai lavoratori, che nel corso dell’anno hanno mutato il regime di fine servizio da TFS a TFR, è necessario che i ratei maturati nel periodo in cui il dipendente si trovava in regime TFS vengano ad esso attribuiti.</a:t>
            </a:r>
            <a:br>
              <a:rPr lang="it-IT" sz="1600" dirty="0">
                <a:effectLst>
                  <a:outerShdw blurRad="38100" dist="38100" dir="2700000" algn="tl">
                    <a:srgbClr val="000000">
                      <a:alpha val="43137"/>
                    </a:srgbClr>
                  </a:outerShdw>
                </a:effectLst>
              </a:rPr>
            </a:br>
            <a:r>
              <a:rPr lang="it-IT" sz="1600" dirty="0">
                <a:effectLst>
                  <a:outerShdw blurRad="38100" dist="38100" dir="2700000" algn="tl">
                    <a:srgbClr val="000000">
                      <a:alpha val="43137"/>
                    </a:srgbClr>
                  </a:outerShdw>
                </a:effectLst>
              </a:rPr>
              <a:t> </a:t>
            </a:r>
            <a:br>
              <a:rPr lang="it-IT" sz="1600" dirty="0">
                <a:effectLst>
                  <a:outerShdw blurRad="38100" dist="38100" dir="2700000" algn="tl">
                    <a:srgbClr val="000000">
                      <a:alpha val="43137"/>
                    </a:srgbClr>
                  </a:outerShdw>
                </a:effectLst>
              </a:rPr>
            </a:br>
            <a:r>
              <a:rPr lang="it-IT" sz="1600" dirty="0">
                <a:solidFill>
                  <a:srgbClr val="FF0000"/>
                </a:solidFill>
                <a:effectLst>
                  <a:outerShdw blurRad="38100" dist="38100" dir="2700000" algn="tl">
                    <a:srgbClr val="000000">
                      <a:alpha val="43137"/>
                    </a:srgbClr>
                  </a:outerShdw>
                </a:effectLst>
              </a:rPr>
              <a:t>In questi casi si dovrà compilare, per la quota parte di tredicesima da attribuire al TFS, l’elemento V1, Causale 7, CMU 5, con “DataAtto” pari a quella del presente messaggio, “IdentAtto” uguale a 2, e “GiornoInizio” e “GiornoFine” riferiti all’ultimo periodo di servizio precedente il passaggio al TFR. In tale elemento si dovranno valorizzare nella Gestione Previdenziale i campi “CodGestione”, “ImponibileTFS” e “ContributoTFS”. </a:t>
            </a:r>
            <a:br>
              <a:rPr lang="it-IT" sz="1600" dirty="0">
                <a:effectLst>
                  <a:outerShdw blurRad="38100" dist="38100" dir="2700000" algn="tl">
                    <a:srgbClr val="000000">
                      <a:alpha val="43137"/>
                    </a:srgbClr>
                  </a:outerShdw>
                </a:effectLst>
              </a:rPr>
            </a:br>
            <a:r>
              <a:rPr lang="it-IT" sz="1600" dirty="0">
                <a:effectLst>
                  <a:outerShdw blurRad="38100" dist="38100" dir="2700000" algn="tl">
                    <a:srgbClr val="000000">
                      <a:alpha val="43137"/>
                    </a:srgbClr>
                  </a:outerShdw>
                </a:effectLst>
              </a:rPr>
              <a:t> </a:t>
            </a:r>
            <a:br>
              <a:rPr lang="it-IT" sz="1600" dirty="0">
                <a:effectLst>
                  <a:outerShdw blurRad="38100" dist="38100" dir="2700000" algn="tl">
                    <a:srgbClr val="000000">
                      <a:alpha val="43137"/>
                    </a:srgbClr>
                  </a:outerShdw>
                </a:effectLst>
              </a:rPr>
            </a:br>
            <a:r>
              <a:rPr lang="it-IT" sz="1600" dirty="0">
                <a:effectLst>
                  <a:outerShdw blurRad="38100" dist="38100" dir="2700000" algn="tl">
                    <a:srgbClr val="000000">
                      <a:alpha val="43137"/>
                    </a:srgbClr>
                  </a:outerShdw>
                </a:effectLst>
              </a:rPr>
              <a:t>Non dovranno essere valorizzati gli elementi relativi alla Gestione Credito, poiché “Imponibile” e “Contributo” ad essa relativi devono essere comunque esposti nell’elemento E0 del mese di erogazione della tredicesima, in quanto commisurati alla retribuzione utile ai fini pensionistici.</a:t>
            </a:r>
            <a:endParaRPr lang="it-IT" sz="1600" b="1" dirty="0">
              <a:effectLst>
                <a:outerShdw blurRad="38100" dist="38100" dir="2700000" algn="tl">
                  <a:srgbClr val="000000">
                    <a:alpha val="43137"/>
                  </a:srgbClr>
                </a:outerShdw>
              </a:effectLst>
            </a:endParaRPr>
          </a:p>
        </p:txBody>
      </p:sp>
      <p:sp>
        <p:nvSpPr>
          <p:cNvPr id="12" name="CasellaDiTesto 11">
            <a:extLst>
              <a:ext uri="{FF2B5EF4-FFF2-40B4-BE49-F238E27FC236}">
                <a16:creationId xmlns:a16="http://schemas.microsoft.com/office/drawing/2014/main" id="{9D7420F9-675B-496B-91B0-AD25A5DD30E5}"/>
              </a:ext>
            </a:extLst>
          </p:cNvPr>
          <p:cNvSpPr txBox="1"/>
          <p:nvPr/>
        </p:nvSpPr>
        <p:spPr>
          <a:xfrm>
            <a:off x="186131" y="6314625"/>
            <a:ext cx="455023" cy="369332"/>
          </a:xfrm>
          <a:prstGeom prst="rect">
            <a:avLst/>
          </a:prstGeom>
          <a:noFill/>
        </p:spPr>
        <p:txBody>
          <a:bodyPr wrap="square" rtlCol="0">
            <a:spAutoFit/>
          </a:bodyPr>
          <a:lstStyle/>
          <a:p>
            <a:r>
              <a:rPr lang="it-IT" dirty="0"/>
              <a:t>32</a:t>
            </a:r>
          </a:p>
        </p:txBody>
      </p:sp>
    </p:spTree>
    <p:extLst>
      <p:ext uri="{BB962C8B-B14F-4D97-AF65-F5344CB8AC3E}">
        <p14:creationId xmlns:p14="http://schemas.microsoft.com/office/powerpoint/2010/main" val="30767490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6" name="Connettore 5">
            <a:extLst>
              <a:ext uri="{FF2B5EF4-FFF2-40B4-BE49-F238E27FC236}">
                <a16:creationId xmlns:a16="http://schemas.microsoft.com/office/drawing/2014/main" id="{99E8BDAE-1FC0-4FCA-8C78-2BA6D39AD25B}"/>
              </a:ext>
            </a:extLst>
          </p:cNvPr>
          <p:cNvSpPr/>
          <p:nvPr/>
        </p:nvSpPr>
        <p:spPr>
          <a:xfrm>
            <a:off x="857444" y="4607624"/>
            <a:ext cx="2632166" cy="1593705"/>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a:solidFill>
                  <a:srgbClr val="FF0000"/>
                </a:solidFill>
                <a:effectLst>
                  <a:outerShdw blurRad="38100" dist="38100" dir="2700000" algn="tl">
                    <a:srgbClr val="000000">
                      <a:alpha val="43137"/>
                    </a:srgbClr>
                  </a:outerShdw>
                </a:effectLst>
              </a:rPr>
              <a:t>Messaggio Hermes n. 1974 del 11/05/2018</a:t>
            </a:r>
          </a:p>
        </p:txBody>
      </p:sp>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3800">
                <a:solidFill>
                  <a:srgbClr val="FFFFFF"/>
                </a:solidFill>
              </a:rPr>
              <a:t>Uniemens ListaPosPA  - Aspetti connessi al TFR</a:t>
            </a:r>
            <a:endParaRPr lang="en-US" sz="3800" dirty="0">
              <a:solidFill>
                <a:srgbClr val="FFFFFF"/>
              </a:solidFill>
            </a:endParaRPr>
          </a:p>
        </p:txBody>
      </p:sp>
      <p:sp>
        <p:nvSpPr>
          <p:cNvPr id="2" name="Rettangolo 1">
            <a:extLst>
              <a:ext uri="{FF2B5EF4-FFF2-40B4-BE49-F238E27FC236}">
                <a16:creationId xmlns:a16="http://schemas.microsoft.com/office/drawing/2014/main" id="{8402912A-6249-466E-8E9A-56F924FCCCB1}"/>
              </a:ext>
            </a:extLst>
          </p:cNvPr>
          <p:cNvSpPr/>
          <p:nvPr/>
        </p:nvSpPr>
        <p:spPr>
          <a:xfrm>
            <a:off x="4159199" y="585884"/>
            <a:ext cx="7127109" cy="646331"/>
          </a:xfrm>
          <a:prstGeom prst="rect">
            <a:avLst/>
          </a:prstGeom>
        </p:spPr>
        <p:txBody>
          <a:bodyPr wrap="square">
            <a:spAutoFit/>
          </a:bodyPr>
          <a:lstStyle/>
          <a:p>
            <a:pPr algn="ctr"/>
            <a:r>
              <a:rPr lang="it-IT" b="1" u="sng" dirty="0">
                <a:effectLst>
                  <a:outerShdw blurRad="38100" dist="38100" dir="2700000" algn="tl">
                    <a:srgbClr val="000000">
                      <a:alpha val="43137"/>
                    </a:srgbClr>
                  </a:outerShdw>
                </a:effectLst>
              </a:rPr>
              <a:t>Modalità di compilazione della denuncia mensile UNIEMENS-ListaPosPA. Casi partic</a:t>
            </a:r>
            <a:r>
              <a:rPr lang="it-IT" sz="1600" b="1" u="sng" dirty="0">
                <a:effectLst>
                  <a:outerShdw blurRad="38100" dist="38100" dir="2700000" algn="tl">
                    <a:srgbClr val="000000">
                      <a:alpha val="43137"/>
                    </a:srgbClr>
                  </a:outerShdw>
                </a:effectLst>
              </a:rPr>
              <a:t>olari</a:t>
            </a:r>
          </a:p>
        </p:txBody>
      </p:sp>
      <p:sp>
        <p:nvSpPr>
          <p:cNvPr id="3" name="Rettangolo 2">
            <a:extLst>
              <a:ext uri="{FF2B5EF4-FFF2-40B4-BE49-F238E27FC236}">
                <a16:creationId xmlns:a16="http://schemas.microsoft.com/office/drawing/2014/main" id="{D81275FD-78D7-4501-8F21-4C089AE65FFA}"/>
              </a:ext>
            </a:extLst>
          </p:cNvPr>
          <p:cNvSpPr/>
          <p:nvPr/>
        </p:nvSpPr>
        <p:spPr>
          <a:xfrm>
            <a:off x="4094456" y="1145245"/>
            <a:ext cx="7581344" cy="5170646"/>
          </a:xfrm>
          <a:prstGeom prst="rect">
            <a:avLst/>
          </a:prstGeom>
        </p:spPr>
        <p:txBody>
          <a:bodyPr wrap="square">
            <a:spAutoFit/>
          </a:bodyPr>
          <a:lstStyle/>
          <a:p>
            <a:pPr algn="ctr" fontAlgn="t"/>
            <a:r>
              <a:rPr lang="it-IT" b="1" dirty="0">
                <a:solidFill>
                  <a:srgbClr val="FF0000"/>
                </a:solidFill>
                <a:effectLst>
                  <a:outerShdw blurRad="38100" dist="38100" dir="2700000" algn="tl">
                    <a:srgbClr val="000000">
                      <a:alpha val="43137"/>
                    </a:srgbClr>
                  </a:outerShdw>
                </a:effectLst>
              </a:rPr>
              <a:t>Cessazione dell’attività lavorativa dopo un periodo di sospensione senza rientro in servizio</a:t>
            </a:r>
          </a:p>
          <a:p>
            <a:pPr algn="ctr" fontAlgn="t"/>
            <a:endParaRPr lang="it-IT" dirty="0"/>
          </a:p>
          <a:p>
            <a:pPr algn="ctr" fontAlgn="t"/>
            <a:r>
              <a:rPr lang="it-IT" dirty="0">
                <a:effectLst>
                  <a:outerShdw blurRad="38100" dist="38100" dir="2700000" algn="tl">
                    <a:srgbClr val="000000">
                      <a:alpha val="43137"/>
                    </a:srgbClr>
                  </a:outerShdw>
                </a:effectLst>
              </a:rPr>
              <a:t>La casistica riguarda i lavoratori che, dopo un periodo di sospensione dell’attività lavorativa (per i casi di sospensione di periodo lavorativo utile ovvero per aspettativa non retribuita per mandato politico elettivo o per motivi sindacali), cessano dal servizio. </a:t>
            </a:r>
            <a:br>
              <a:rPr lang="it-IT" dirty="0">
                <a:effectLst>
                  <a:outerShdw blurRad="38100" dist="38100" dir="2700000" algn="tl">
                    <a:srgbClr val="000000">
                      <a:alpha val="43137"/>
                    </a:srgbClr>
                  </a:outerShdw>
                </a:effectLst>
              </a:rPr>
            </a:br>
            <a:r>
              <a:rPr lang="it-IT" dirty="0">
                <a:effectLst>
                  <a:outerShdw blurRad="38100" dist="38100" dir="2700000" algn="tl">
                    <a:srgbClr val="000000">
                      <a:alpha val="43137"/>
                    </a:srgbClr>
                  </a:outerShdw>
                </a:effectLst>
              </a:rPr>
              <a:t>Ai fini della comunicazione del solo giorno e motivo di cessazione, si dovrà compilare l’elemento V1, Causale 7, CMU 5, con “DataAtto” pari a quella del presente messaggio e “IdentAtto” pari a 3, valorizzando inoltre solo i seguenti elementi:  </a:t>
            </a:r>
            <a:br>
              <a:rPr lang="it-IT" dirty="0">
                <a:effectLst>
                  <a:outerShdw blurRad="38100" dist="38100" dir="2700000" algn="tl">
                    <a:srgbClr val="000000">
                      <a:alpha val="43137"/>
                    </a:srgbClr>
                  </a:outerShdw>
                </a:effectLst>
              </a:rPr>
            </a:br>
            <a:r>
              <a:rPr lang="it-IT" dirty="0">
                <a:effectLst>
                  <a:outerShdw blurRad="38100" dist="38100" dir="2700000" algn="tl">
                    <a:srgbClr val="000000">
                      <a:alpha val="43137"/>
                    </a:srgbClr>
                  </a:outerShdw>
                </a:effectLst>
              </a:rPr>
              <a:t> </a:t>
            </a:r>
            <a:br>
              <a:rPr lang="it-IT" dirty="0">
                <a:effectLst>
                  <a:outerShdw blurRad="38100" dist="38100" dir="2700000" algn="tl">
                    <a:srgbClr val="000000">
                      <a:alpha val="43137"/>
                    </a:srgbClr>
                  </a:outerShdw>
                </a:effectLst>
              </a:rPr>
            </a:br>
            <a:r>
              <a:rPr lang="it-IT" dirty="0">
                <a:solidFill>
                  <a:srgbClr val="FF0000"/>
                </a:solidFill>
                <a:effectLst>
                  <a:outerShdw blurRad="38100" dist="38100" dir="2700000" algn="tl">
                    <a:srgbClr val="000000">
                      <a:alpha val="43137"/>
                    </a:srgbClr>
                  </a:outerShdw>
                </a:effectLst>
              </a:rPr>
              <a:t>“GiornoInizio” con la data di cessazione;</a:t>
            </a:r>
            <a:br>
              <a:rPr lang="it-IT" dirty="0">
                <a:solidFill>
                  <a:srgbClr val="FF0000"/>
                </a:solidFill>
                <a:effectLst>
                  <a:outerShdw blurRad="38100" dist="38100" dir="2700000" algn="tl">
                    <a:srgbClr val="000000">
                      <a:alpha val="43137"/>
                    </a:srgbClr>
                  </a:outerShdw>
                </a:effectLst>
              </a:rPr>
            </a:br>
            <a:r>
              <a:rPr lang="it-IT" dirty="0">
                <a:solidFill>
                  <a:srgbClr val="FF0000"/>
                </a:solidFill>
                <a:effectLst>
                  <a:outerShdw blurRad="38100" dist="38100" dir="2700000" algn="tl">
                    <a:srgbClr val="000000">
                      <a:alpha val="43137"/>
                    </a:srgbClr>
                  </a:outerShdw>
                </a:effectLst>
              </a:rPr>
              <a:t>“GiornoFine” con la stessa data già indicata nell’elemento “GiornoInizio”;</a:t>
            </a:r>
            <a:br>
              <a:rPr lang="it-IT" dirty="0">
                <a:solidFill>
                  <a:srgbClr val="FF0000"/>
                </a:solidFill>
                <a:effectLst>
                  <a:outerShdw blurRad="38100" dist="38100" dir="2700000" algn="tl">
                    <a:srgbClr val="000000">
                      <a:alpha val="43137"/>
                    </a:srgbClr>
                  </a:outerShdw>
                </a:effectLst>
              </a:rPr>
            </a:br>
            <a:r>
              <a:rPr lang="it-IT" dirty="0">
                <a:solidFill>
                  <a:srgbClr val="FF0000"/>
                </a:solidFill>
                <a:effectLst>
                  <a:outerShdw blurRad="38100" dist="38100" dir="2700000" algn="tl">
                    <a:srgbClr val="000000">
                      <a:alpha val="43137"/>
                    </a:srgbClr>
                  </a:outerShdw>
                </a:effectLst>
              </a:rPr>
              <a:t>“CodiceCessazione” con il valore che descrive la causa di cessazione di cui alla relativa tabella dell’Appendice B dell’Allegato Tecnico. </a:t>
            </a:r>
            <a:br>
              <a:rPr lang="it-IT" dirty="0">
                <a:solidFill>
                  <a:srgbClr val="FF0000"/>
                </a:solidFill>
                <a:effectLst>
                  <a:outerShdw blurRad="38100" dist="38100" dir="2700000" algn="tl">
                    <a:srgbClr val="000000">
                      <a:alpha val="43137"/>
                    </a:srgbClr>
                  </a:outerShdw>
                </a:effectLst>
              </a:rPr>
            </a:br>
            <a:r>
              <a:rPr lang="it-IT" dirty="0">
                <a:solidFill>
                  <a:srgbClr val="FF0000"/>
                </a:solidFill>
                <a:effectLst>
                  <a:outerShdw blurRad="38100" dist="38100" dir="2700000" algn="tl">
                    <a:srgbClr val="000000">
                      <a:alpha val="43137"/>
                    </a:srgbClr>
                  </a:outerShdw>
                </a:effectLst>
              </a:rPr>
              <a:t>Nessun altro elemento deve essere compilato.</a:t>
            </a:r>
            <a:br>
              <a:rPr lang="it-IT" dirty="0">
                <a:solidFill>
                  <a:srgbClr val="FF0000"/>
                </a:solidFill>
                <a:effectLst>
                  <a:outerShdw blurRad="38100" dist="38100" dir="2700000" algn="tl">
                    <a:srgbClr val="000000">
                      <a:alpha val="43137"/>
                    </a:srgbClr>
                  </a:outerShdw>
                </a:effectLst>
              </a:rPr>
            </a:br>
            <a:r>
              <a:rPr lang="it-IT" sz="1200" dirty="0">
                <a:effectLst>
                  <a:outerShdw blurRad="38100" dist="38100" dir="2700000" algn="tl">
                    <a:srgbClr val="000000">
                      <a:alpha val="43137"/>
                    </a:srgbClr>
                  </a:outerShdw>
                </a:effectLst>
              </a:rPr>
              <a:t> </a:t>
            </a:r>
            <a:br>
              <a:rPr lang="it-IT" sz="1200" dirty="0">
                <a:effectLst>
                  <a:outerShdw blurRad="38100" dist="38100" dir="2700000" algn="tl">
                    <a:srgbClr val="000000">
                      <a:alpha val="43137"/>
                    </a:srgbClr>
                  </a:outerShdw>
                </a:effectLst>
              </a:rPr>
            </a:br>
            <a:r>
              <a:rPr lang="it-IT" sz="1200" dirty="0">
                <a:effectLst>
                  <a:outerShdw blurRad="38100" dist="38100" dir="2700000" algn="tl">
                    <a:srgbClr val="000000">
                      <a:alpha val="43137"/>
                    </a:srgbClr>
                  </a:outerShdw>
                </a:effectLst>
              </a:rPr>
              <a:t>.</a:t>
            </a:r>
          </a:p>
        </p:txBody>
      </p:sp>
      <p:sp>
        <p:nvSpPr>
          <p:cNvPr id="12" name="CasellaDiTesto 11">
            <a:extLst>
              <a:ext uri="{FF2B5EF4-FFF2-40B4-BE49-F238E27FC236}">
                <a16:creationId xmlns:a16="http://schemas.microsoft.com/office/drawing/2014/main" id="{AFCB0FBB-1943-469A-8A38-DF5D85315348}"/>
              </a:ext>
            </a:extLst>
          </p:cNvPr>
          <p:cNvSpPr txBox="1"/>
          <p:nvPr/>
        </p:nvSpPr>
        <p:spPr>
          <a:xfrm>
            <a:off x="186131" y="6314625"/>
            <a:ext cx="455023" cy="369332"/>
          </a:xfrm>
          <a:prstGeom prst="rect">
            <a:avLst/>
          </a:prstGeom>
          <a:noFill/>
        </p:spPr>
        <p:txBody>
          <a:bodyPr wrap="square" rtlCol="0">
            <a:spAutoFit/>
          </a:bodyPr>
          <a:lstStyle/>
          <a:p>
            <a:r>
              <a:rPr lang="it-IT" dirty="0"/>
              <a:t>33</a:t>
            </a:r>
          </a:p>
        </p:txBody>
      </p:sp>
    </p:spTree>
    <p:extLst>
      <p:ext uri="{BB962C8B-B14F-4D97-AF65-F5344CB8AC3E}">
        <p14:creationId xmlns:p14="http://schemas.microsoft.com/office/powerpoint/2010/main" val="212449467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8" name="Rectangle 37">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0" name="Rectangle 39">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8055"/>
            <a:ext cx="7688475" cy="59527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gnaposto testo 3">
            <a:extLst>
              <a:ext uri="{FF2B5EF4-FFF2-40B4-BE49-F238E27FC236}">
                <a16:creationId xmlns:a16="http://schemas.microsoft.com/office/drawing/2014/main" id="{C94FA4A5-C00F-4B93-BAC0-3662E65F0391}"/>
              </a:ext>
            </a:extLst>
          </p:cNvPr>
          <p:cNvSpPr>
            <a:spLocks noGrp="1"/>
          </p:cNvSpPr>
          <p:nvPr>
            <p:ph idx="1"/>
          </p:nvPr>
        </p:nvSpPr>
        <p:spPr>
          <a:xfrm>
            <a:off x="4044601" y="457200"/>
            <a:ext cx="7681055" cy="5941879"/>
          </a:xfrm>
        </p:spPr>
        <p:txBody>
          <a:bodyPr anchor="ctr">
            <a:normAutofit/>
          </a:bodyPr>
          <a:lstStyle/>
          <a:p>
            <a:pPr lvl="1"/>
            <a:endParaRPr lang="en-US" sz="1400" dirty="0"/>
          </a:p>
          <a:p>
            <a:pPr lvl="1"/>
            <a:endParaRPr lang="en-US" sz="1400" dirty="0"/>
          </a:p>
          <a:p>
            <a:pPr lvl="1"/>
            <a:endParaRPr lang="en-US" sz="1400" dirty="0"/>
          </a:p>
          <a:p>
            <a:pPr lvl="0"/>
            <a:endParaRPr lang="it-IT" sz="14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600" dirty="0"/>
          </a:p>
          <a:p>
            <a:pPr lvl="0"/>
            <a:endParaRPr lang="it-IT" sz="1400" dirty="0"/>
          </a:p>
          <a:p>
            <a:endParaRPr lang="it-IT" sz="1400" dirty="0"/>
          </a:p>
          <a:p>
            <a:endParaRPr lang="it-IT" sz="1400" dirty="0"/>
          </a:p>
          <a:p>
            <a:endParaRPr lang="it-IT" sz="1400" dirty="0"/>
          </a:p>
          <a:p>
            <a:endParaRPr lang="it-IT" sz="1400" dirty="0"/>
          </a:p>
          <a:p>
            <a:endParaRPr lang="it-IT" sz="1400" dirty="0"/>
          </a:p>
          <a:p>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pPr lvl="1"/>
            <a:endParaRPr lang="en-US" sz="1400" dirty="0"/>
          </a:p>
          <a:p>
            <a:endParaRPr lang="en-US" sz="1400" dirty="0"/>
          </a:p>
        </p:txBody>
      </p:sp>
      <p:pic>
        <p:nvPicPr>
          <p:cNvPr id="17" name="Immagine 16">
            <a:extLst>
              <a:ext uri="{FF2B5EF4-FFF2-40B4-BE49-F238E27FC236}">
                <a16:creationId xmlns:a16="http://schemas.microsoft.com/office/drawing/2014/main" id="{FC579E69-34EA-4EB8-BA91-E8629E4B7968}"/>
              </a:ext>
            </a:extLst>
          </p:cNvPr>
          <p:cNvPicPr>
            <a:picLocks noChangeAspect="1"/>
          </p:cNvPicPr>
          <p:nvPr/>
        </p:nvPicPr>
        <p:blipFill>
          <a:blip r:embed="rId2"/>
          <a:stretch>
            <a:fillRect/>
          </a:stretch>
        </p:blipFill>
        <p:spPr>
          <a:xfrm>
            <a:off x="187858" y="218282"/>
            <a:ext cx="1581150" cy="619125"/>
          </a:xfrm>
          <a:prstGeom prst="rect">
            <a:avLst/>
          </a:prstGeom>
        </p:spPr>
      </p:pic>
      <p:sp>
        <p:nvSpPr>
          <p:cNvPr id="6" name="Connettore 5">
            <a:extLst>
              <a:ext uri="{FF2B5EF4-FFF2-40B4-BE49-F238E27FC236}">
                <a16:creationId xmlns:a16="http://schemas.microsoft.com/office/drawing/2014/main" id="{99E8BDAE-1FC0-4FCA-8C78-2BA6D39AD25B}"/>
              </a:ext>
            </a:extLst>
          </p:cNvPr>
          <p:cNvSpPr/>
          <p:nvPr/>
        </p:nvSpPr>
        <p:spPr>
          <a:xfrm>
            <a:off x="857444" y="4607624"/>
            <a:ext cx="2632166" cy="1593705"/>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a:solidFill>
                  <a:srgbClr val="FF0000"/>
                </a:solidFill>
                <a:effectLst>
                  <a:outerShdw blurRad="38100" dist="38100" dir="2700000" algn="tl">
                    <a:srgbClr val="000000">
                      <a:alpha val="43137"/>
                    </a:srgbClr>
                  </a:outerShdw>
                </a:effectLst>
              </a:rPr>
              <a:t>Messaggio Hermes n. 1974 del 11/05/2018</a:t>
            </a:r>
          </a:p>
        </p:txBody>
      </p:sp>
      <p:sp>
        <p:nvSpPr>
          <p:cNvPr id="9" name="Titolo 1">
            <a:extLst>
              <a:ext uri="{FF2B5EF4-FFF2-40B4-BE49-F238E27FC236}">
                <a16:creationId xmlns:a16="http://schemas.microsoft.com/office/drawing/2014/main" id="{B9C27E28-D3D1-482F-BE0A-7782601694AE}"/>
              </a:ext>
            </a:extLst>
          </p:cNvPr>
          <p:cNvSpPr txBox="1">
            <a:spLocks/>
          </p:cNvSpPr>
          <p:nvPr/>
        </p:nvSpPr>
        <p:spPr>
          <a:xfrm>
            <a:off x="777240" y="909050"/>
            <a:ext cx="2845191" cy="3237579"/>
          </a:xfrm>
          <a:prstGeom prst="rect">
            <a:avLst/>
          </a:prstGeom>
          <a:solidFill>
            <a:srgbClr val="0070C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3800">
                <a:solidFill>
                  <a:srgbClr val="FFFFFF"/>
                </a:solidFill>
              </a:rPr>
              <a:t>Uniemens ListaPosPA  - Aspetti connessi al TFR</a:t>
            </a:r>
            <a:endParaRPr lang="en-US" sz="3800" dirty="0">
              <a:solidFill>
                <a:srgbClr val="FFFFFF"/>
              </a:solidFill>
            </a:endParaRPr>
          </a:p>
        </p:txBody>
      </p:sp>
      <p:sp>
        <p:nvSpPr>
          <p:cNvPr id="2" name="Rettangolo 1">
            <a:extLst>
              <a:ext uri="{FF2B5EF4-FFF2-40B4-BE49-F238E27FC236}">
                <a16:creationId xmlns:a16="http://schemas.microsoft.com/office/drawing/2014/main" id="{8402912A-6249-466E-8E9A-56F924FCCCB1}"/>
              </a:ext>
            </a:extLst>
          </p:cNvPr>
          <p:cNvSpPr/>
          <p:nvPr/>
        </p:nvSpPr>
        <p:spPr>
          <a:xfrm>
            <a:off x="4159199" y="585884"/>
            <a:ext cx="7127109" cy="646331"/>
          </a:xfrm>
          <a:prstGeom prst="rect">
            <a:avLst/>
          </a:prstGeom>
        </p:spPr>
        <p:txBody>
          <a:bodyPr wrap="square">
            <a:spAutoFit/>
          </a:bodyPr>
          <a:lstStyle/>
          <a:p>
            <a:pPr algn="ctr"/>
            <a:r>
              <a:rPr lang="it-IT" b="1" u="sng" dirty="0">
                <a:effectLst>
                  <a:outerShdw blurRad="38100" dist="38100" dir="2700000" algn="tl">
                    <a:srgbClr val="000000">
                      <a:alpha val="43137"/>
                    </a:srgbClr>
                  </a:outerShdw>
                </a:effectLst>
              </a:rPr>
              <a:t>Modalità di compilazione della denuncia mensile UNIEMENS-ListaPosPA. Casi partic</a:t>
            </a:r>
            <a:r>
              <a:rPr lang="it-IT" sz="1600" b="1" u="sng" dirty="0">
                <a:effectLst>
                  <a:outerShdw blurRad="38100" dist="38100" dir="2700000" algn="tl">
                    <a:srgbClr val="000000">
                      <a:alpha val="43137"/>
                    </a:srgbClr>
                  </a:outerShdw>
                </a:effectLst>
              </a:rPr>
              <a:t>olari</a:t>
            </a:r>
          </a:p>
        </p:txBody>
      </p:sp>
      <p:sp>
        <p:nvSpPr>
          <p:cNvPr id="3" name="Rettangolo 2">
            <a:extLst>
              <a:ext uri="{FF2B5EF4-FFF2-40B4-BE49-F238E27FC236}">
                <a16:creationId xmlns:a16="http://schemas.microsoft.com/office/drawing/2014/main" id="{D81275FD-78D7-4501-8F21-4C089AE65FFA}"/>
              </a:ext>
            </a:extLst>
          </p:cNvPr>
          <p:cNvSpPr/>
          <p:nvPr/>
        </p:nvSpPr>
        <p:spPr>
          <a:xfrm>
            <a:off x="4094456" y="1145245"/>
            <a:ext cx="7581344" cy="5139869"/>
          </a:xfrm>
          <a:prstGeom prst="rect">
            <a:avLst/>
          </a:prstGeom>
        </p:spPr>
        <p:txBody>
          <a:bodyPr wrap="square">
            <a:spAutoFit/>
          </a:bodyPr>
          <a:lstStyle/>
          <a:p>
            <a:pPr algn="ctr" fontAlgn="t"/>
            <a:r>
              <a:rPr lang="it-IT" sz="2000" b="1" dirty="0">
                <a:solidFill>
                  <a:srgbClr val="FF0000"/>
                </a:solidFill>
                <a:effectLst>
                  <a:outerShdw blurRad="38100" dist="38100" dir="2700000" algn="tl">
                    <a:srgbClr val="000000">
                      <a:alpha val="43137"/>
                    </a:srgbClr>
                  </a:outerShdw>
                </a:effectLst>
              </a:rPr>
              <a:t>Cessazione dell’attività lavorativa dopo un periodo di sospensione senza rientro in servizio</a:t>
            </a:r>
            <a:r>
              <a:rPr lang="it-IT" sz="2000" dirty="0">
                <a:effectLst>
                  <a:outerShdw blurRad="38100" dist="38100" dir="2700000" algn="tl">
                    <a:srgbClr val="000000">
                      <a:alpha val="43137"/>
                    </a:srgbClr>
                  </a:outerShdw>
                </a:effectLst>
              </a:rPr>
              <a:t> </a:t>
            </a:r>
            <a:br>
              <a:rPr lang="it-IT" sz="2000" dirty="0">
                <a:effectLst>
                  <a:outerShdw blurRad="38100" dist="38100" dir="2700000" algn="tl">
                    <a:srgbClr val="000000">
                      <a:alpha val="43137"/>
                    </a:srgbClr>
                  </a:outerShdw>
                </a:effectLst>
              </a:rPr>
            </a:br>
            <a:r>
              <a:rPr lang="it-IT" sz="1600" dirty="0">
                <a:effectLst>
                  <a:outerShdw blurRad="38100" dist="38100" dir="2700000" algn="tl">
                    <a:srgbClr val="000000">
                      <a:alpha val="43137"/>
                    </a:srgbClr>
                  </a:outerShdw>
                </a:effectLst>
              </a:rPr>
              <a:t>Al momento dell’acquisizione di tale elemento V1, Causale 7, CMU 5, saranno effettuati tutti i controlli atti a verificarne la corretta compilazione; in particolare, verrà effettuato il controllo sulla presenza, nell’ultimo periodo di servizio denunciato, di uno dei codici di sospensione che identificano le casistiche del presente paragrafo, nonché sull’assenza di periodi comunicati nei mesi che intercorrono tra la data di sospensione del periodo lavorativo utile e la data di cessazione. </a:t>
            </a:r>
            <a:br>
              <a:rPr lang="it-IT" sz="1600" dirty="0">
                <a:effectLst>
                  <a:outerShdw blurRad="38100" dist="38100" dir="2700000" algn="tl">
                    <a:srgbClr val="000000">
                      <a:alpha val="43137"/>
                    </a:srgbClr>
                  </a:outerShdw>
                </a:effectLst>
              </a:rPr>
            </a:br>
            <a:r>
              <a:rPr lang="it-IT" sz="1600" dirty="0">
                <a:effectLst>
                  <a:outerShdw blurRad="38100" dist="38100" dir="2700000" algn="tl">
                    <a:srgbClr val="000000">
                      <a:alpha val="43137"/>
                    </a:srgbClr>
                  </a:outerShdw>
                </a:effectLst>
              </a:rPr>
              <a:t>Si evidenzia che eventuali emolumenti arretrati erogati durante il periodo di sospensione che precede la cessazione o successivamente a quest’ultima, devono essere comunicati con l’elemento V1, Causale 1, dove nel campo “GiornoInizio” e “GiornoFine” deve essere inserito l’ultimo periodo che precede la sospensione e non quello valorizzato nell’elemento V1, Causale 7, CMU 5, trasmesso ai soli fini dell’acquisizione della data di cessazione. </a:t>
            </a:r>
            <a:br>
              <a:rPr lang="it-IT" sz="1600" dirty="0">
                <a:effectLst>
                  <a:outerShdw blurRad="38100" dist="38100" dir="2700000" algn="tl">
                    <a:srgbClr val="000000">
                      <a:alpha val="43137"/>
                    </a:srgbClr>
                  </a:outerShdw>
                </a:effectLst>
              </a:rPr>
            </a:br>
            <a:r>
              <a:rPr lang="it-IT" sz="1600" dirty="0">
                <a:effectLst>
                  <a:outerShdw blurRad="38100" dist="38100" dir="2700000" algn="tl">
                    <a:srgbClr val="000000">
                      <a:alpha val="43137"/>
                    </a:srgbClr>
                  </a:outerShdw>
                </a:effectLst>
              </a:rPr>
              <a:t>Anche nel caso di recupero della retribuzione al dipendente cessato, da comunicare dopo la cessazione con l’elemento V1, Causale 7, Codice Motivo Utilizzo 7, il periodo da valorizzare deve essere quello che precede la sospensione e non quello valorizzato nell’elemento V1, Causale 7, CMU 5. Si evidenzia che, solo per questa specifica fattispecie, si consentirà di valorizzare nell’elemento V1, Causale 7, CMU 7, il Codice Cessazione 32. </a:t>
            </a:r>
          </a:p>
        </p:txBody>
      </p:sp>
      <p:sp>
        <p:nvSpPr>
          <p:cNvPr id="12" name="CasellaDiTesto 11">
            <a:extLst>
              <a:ext uri="{FF2B5EF4-FFF2-40B4-BE49-F238E27FC236}">
                <a16:creationId xmlns:a16="http://schemas.microsoft.com/office/drawing/2014/main" id="{092FDB56-D314-490D-B30B-F03BB1E09D07}"/>
              </a:ext>
            </a:extLst>
          </p:cNvPr>
          <p:cNvSpPr txBox="1"/>
          <p:nvPr/>
        </p:nvSpPr>
        <p:spPr>
          <a:xfrm>
            <a:off x="186131" y="6314625"/>
            <a:ext cx="455023" cy="369332"/>
          </a:xfrm>
          <a:prstGeom prst="rect">
            <a:avLst/>
          </a:prstGeom>
          <a:noFill/>
        </p:spPr>
        <p:txBody>
          <a:bodyPr wrap="square" rtlCol="0">
            <a:spAutoFit/>
          </a:bodyPr>
          <a:lstStyle/>
          <a:p>
            <a:r>
              <a:rPr lang="it-IT" dirty="0"/>
              <a:t>34</a:t>
            </a:r>
          </a:p>
        </p:txBody>
      </p:sp>
    </p:spTree>
    <p:extLst>
      <p:ext uri="{BB962C8B-B14F-4D97-AF65-F5344CB8AC3E}">
        <p14:creationId xmlns:p14="http://schemas.microsoft.com/office/powerpoint/2010/main" val="2972846601"/>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2748</TotalTime>
  <Words>5883</Words>
  <Application>Microsoft Office PowerPoint</Application>
  <PresentationFormat>Widescreen</PresentationFormat>
  <Paragraphs>3515</Paragraphs>
  <Slides>108</Slides>
  <Notes>0</Notes>
  <HiddenSlides>0</HiddenSlides>
  <MMClips>0</MMClips>
  <ScaleCrop>false</ScaleCrop>
  <HeadingPairs>
    <vt:vector size="6" baseType="variant">
      <vt:variant>
        <vt:lpstr>Caratteri utilizzati</vt:lpstr>
      </vt:variant>
      <vt:variant>
        <vt:i4>4</vt:i4>
      </vt:variant>
      <vt:variant>
        <vt:lpstr>Tema</vt:lpstr>
      </vt:variant>
      <vt:variant>
        <vt:i4>1</vt:i4>
      </vt:variant>
      <vt:variant>
        <vt:lpstr>Titoli diapositive</vt:lpstr>
      </vt:variant>
      <vt:variant>
        <vt:i4>108</vt:i4>
      </vt:variant>
    </vt:vector>
  </HeadingPairs>
  <TitlesOfParts>
    <vt:vector size="113" baseType="lpstr">
      <vt:lpstr>Arial</vt:lpstr>
      <vt:lpstr>Calibri</vt:lpstr>
      <vt:lpstr>Calibri Light</vt:lpstr>
      <vt:lpstr>Wingdings</vt:lpstr>
      <vt:lpstr>Tema di Office</vt:lpstr>
      <vt:lpstr>Reingegnerizzazione   TFR dipendenti pubblici</vt:lpstr>
      <vt:lpstr>Reingegnerizzazione   TFR dipendenti pubblici</vt:lpstr>
      <vt:lpstr>Le  modalità di comunicazione dei dati giuridico-economici ai fini del calcolo della prestazione vigenti fino al 2022 </vt:lpstr>
      <vt:lpstr>Le attuali modalità di comunicazione dei dati giuridico-economici ai fini del calcolo della prestazione</vt:lpstr>
      <vt:lpstr>Obiettivo del cambiamento</vt:lpstr>
      <vt:lpstr>Realizzazione nuovo Processo Integrato tra TFR e PA</vt:lpstr>
      <vt:lpstr>Realizzazione nuovo Processo Integrato tra TFR e PA</vt:lpstr>
      <vt:lpstr>Processo Integrato tra TFR e PA - Ruoli</vt:lpstr>
      <vt:lpstr>Processo Integrato tra TFR e PA – Benefici attesi</vt:lpstr>
      <vt:lpstr>Processo Integrato tra TFR e PA – Benefici attesi </vt:lpstr>
      <vt:lpstr>I dipendenti pubblici in regime TFR</vt:lpstr>
      <vt:lpstr>I dipendenti pubblici in regime TFS</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Uniemens ListaPosPA  - Aspetti connessi al TFR</vt:lpstr>
      <vt:lpstr>Uniemens ListaPosPA  - Aspetti connessi al TFR</vt:lpstr>
      <vt:lpstr>Presentazione standard di PowerPoint</vt:lpstr>
      <vt:lpstr>Presentazione standard di PowerPoint</vt:lpstr>
      <vt:lpstr>Uniemens ListaPosPA  - Aspetti connessi al TFR</vt:lpstr>
      <vt:lpstr>Uniemens ListaPosPA  - Aspetti connessi al TFR</vt:lpstr>
      <vt:lpstr>Uniemens ListaPosPA  - Aspetti connessi al TFR</vt:lpstr>
      <vt:lpstr>Uniemens ListaPosPA  - Aspetti connessi al TFR</vt:lpstr>
      <vt:lpstr>Uniemens ListaPosPA  - Aspetti connessi al TFR</vt:lpstr>
      <vt:lpstr>Uniemens ListaPosPA  - Aspetti connessi al TFR</vt:lpstr>
      <vt:lpstr>Uniemens ListaPosPA  - Aspetti connessi al TFR</vt:lpstr>
      <vt:lpstr>Uniemens ListaPosPA  - Aspetti connessi al TFR</vt:lpstr>
      <vt:lpstr>Uniemens ListaPosPA  - Aspetti connessi al TFR</vt:lpstr>
      <vt:lpstr>Uniemens ListaPosPA  - Aspetti connessi al TFR</vt:lpstr>
      <vt:lpstr>Uniemens ListaPosPA  - Aspetti connessi al TFR</vt:lpstr>
      <vt:lpstr>Uniemens ListaPosPA  - Aspetti connessi al TFR</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Reingegnerizzazione TFR</dc:title>
  <dc:creator>Sodani Michela</dc:creator>
  <cp:lastModifiedBy>Caira Rosa</cp:lastModifiedBy>
  <cp:revision>444</cp:revision>
  <dcterms:created xsi:type="dcterms:W3CDTF">2021-01-18T09:17:07Z</dcterms:created>
  <dcterms:modified xsi:type="dcterms:W3CDTF">2023-01-25T15:42:48Z</dcterms:modified>
</cp:coreProperties>
</file>